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3" r:id="rId2"/>
    <p:sldId id="257" r:id="rId3"/>
    <p:sldId id="256" r:id="rId4"/>
    <p:sldId id="552" r:id="rId5"/>
    <p:sldId id="281" r:id="rId6"/>
    <p:sldId id="499" r:id="rId7"/>
    <p:sldId id="419" r:id="rId8"/>
    <p:sldId id="422" r:id="rId9"/>
    <p:sldId id="423" r:id="rId10"/>
    <p:sldId id="437" r:id="rId11"/>
    <p:sldId id="429" r:id="rId12"/>
    <p:sldId id="440" r:id="rId13"/>
    <p:sldId id="553" r:id="rId14"/>
  </p:sldIdLst>
  <p:sldSz cx="9144000" cy="6858000" type="screen4x3"/>
  <p:notesSz cx="6742113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87A51"/>
    <a:srgbClr val="33CCFF"/>
    <a:srgbClr val="9148C8"/>
    <a:srgbClr val="00CC00"/>
    <a:srgbClr val="009242"/>
    <a:srgbClr val="FF0066"/>
    <a:srgbClr val="FF9900"/>
    <a:srgbClr val="66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99" autoAdjust="0"/>
  </p:normalViewPr>
  <p:slideViewPr>
    <p:cSldViewPr>
      <p:cViewPr varScale="1">
        <p:scale>
          <a:sx n="71" d="100"/>
          <a:sy n="71" d="100"/>
        </p:scale>
        <p:origin x="-10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297544230582289"/>
          <c:y val="1.8245099203536834E-2"/>
          <c:w val="0.51982963935063675"/>
          <c:h val="0.93310130292036519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содержание органов местного самоуправления</c:v>
                </c:pt>
              </c:strCache>
            </c:strRef>
          </c:tx>
          <c:dLbls>
            <c:dLbl>
              <c:idx val="0"/>
              <c:layout>
                <c:manualLayout>
                  <c:x val="9.8577713602736858E-2"/>
                  <c:y val="-0.1490016434955503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5286,2</a:t>
                    </a:r>
                    <a:endParaRPr lang="en-US" b="1" dirty="0" smtClean="0"/>
                  </a:p>
                  <a:p>
                    <a:r>
                      <a:rPr lang="en-US" b="1" dirty="0" smtClean="0"/>
                      <a:t>(</a:t>
                    </a:r>
                    <a:r>
                      <a:rPr lang="ru-RU" b="1" dirty="0" smtClean="0"/>
                      <a:t>34,0</a:t>
                    </a:r>
                    <a:r>
                      <a:rPr lang="en-US" b="1" dirty="0" smtClean="0"/>
                      <a:t>%)</a:t>
                    </a:r>
                    <a:endParaRPr lang="en-US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12F-4EFA-BB13-48ED833A34C4}"/>
                </c:ext>
              </c:extLst>
            </c:dLbl>
            <c:dLbl>
              <c:idx val="1"/>
              <c:layout>
                <c:manualLayout>
                  <c:x val="9.3897608732654195E-2"/>
                  <c:y val="-0.14596079362829459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5286,2</a:t>
                    </a:r>
                    <a:endParaRPr lang="en-US" b="1" dirty="0" smtClean="0"/>
                  </a:p>
                  <a:p>
                    <a:r>
                      <a:rPr lang="en-US" b="1" dirty="0" smtClean="0"/>
                      <a:t>(</a:t>
                    </a:r>
                    <a:r>
                      <a:rPr lang="ru-RU" b="1" dirty="0" smtClean="0"/>
                      <a:t>35,3</a:t>
                    </a:r>
                    <a:r>
                      <a:rPr lang="en-US" b="1" dirty="0" smtClean="0"/>
                      <a:t>%)</a:t>
                    </a:r>
                    <a:endParaRPr lang="en-US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9.4099200591304777E-2"/>
                  <c:y val="-0.1429204226350329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5286,7</a:t>
                    </a:r>
                    <a:endParaRPr lang="en-US" b="1" dirty="0" smtClean="0"/>
                  </a:p>
                  <a:p>
                    <a:r>
                      <a:rPr lang="en-US" b="1" dirty="0" smtClean="0"/>
                      <a:t>(</a:t>
                    </a:r>
                    <a:r>
                      <a:rPr lang="ru-RU" b="1" dirty="0" smtClean="0"/>
                      <a:t>33,6</a:t>
                    </a:r>
                    <a:r>
                      <a:rPr lang="en-US" b="1" dirty="0" smtClean="0"/>
                      <a:t>%)</a:t>
                    </a:r>
                    <a:endParaRPr lang="en-US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12F-4EFA-BB13-48ED833A34C4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2021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5286.2</c:v>
                </c:pt>
                <c:pt idx="1">
                  <c:v>5286.2</c:v>
                </c:pt>
                <c:pt idx="2">
                  <c:v>5286.7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12F-4EFA-BB13-48ED833A34C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Общая сумма расходов</c:v>
                </c:pt>
              </c:strCache>
            </c:strRef>
          </c:tx>
          <c:dLbls>
            <c:dLbl>
              <c:idx val="0"/>
              <c:layout>
                <c:manualLayout>
                  <c:x val="2.9320987654321031E-2"/>
                  <c:y val="-9.122549601768432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15529,2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12F-4EFA-BB13-48ED833A34C4}"/>
                </c:ext>
              </c:extLst>
            </c:dLbl>
            <c:dLbl>
              <c:idx val="1"/>
              <c:layout>
                <c:manualLayout>
                  <c:x val="3.549382716049395E-2"/>
                  <c:y val="-6.08169973451229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14957,9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6234567901234639E-2"/>
                  <c:y val="-6.08169973451229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15718,4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12F-4EFA-BB13-48ED833A34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2021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15529.2</c:v>
                </c:pt>
                <c:pt idx="1">
                  <c:v>14957.9</c:v>
                </c:pt>
                <c:pt idx="2">
                  <c:v>15718.4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12F-4EFA-BB13-48ED833A34C4}"/>
            </c:ext>
          </c:extLst>
        </c:ser>
        <c:shape val="cylinder"/>
        <c:axId val="88405504"/>
        <c:axId val="88407040"/>
        <c:axId val="0"/>
      </c:bar3DChart>
      <c:catAx>
        <c:axId val="88405504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88407040"/>
        <c:crosses val="autoZero"/>
        <c:auto val="1"/>
        <c:lblAlgn val="ctr"/>
        <c:lblOffset val="100"/>
      </c:catAx>
      <c:valAx>
        <c:axId val="88407040"/>
        <c:scaling>
          <c:orientation val="minMax"/>
        </c:scaling>
        <c:axPos val="b"/>
        <c:majorGridlines/>
        <c:numFmt formatCode="General" sourceLinked="1"/>
        <c:tickLblPos val="none"/>
        <c:crossAx val="8840550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4958406240886724"/>
          <c:y val="0.39872748813350312"/>
          <c:w val="0.31509254183001734"/>
          <c:h val="0.22319742250861024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title>
      <c:layout/>
    </c:title>
    <c:view3D>
      <c:depthPercent val="100"/>
      <c:rAngAx val="1"/>
    </c:view3D>
    <c:sideWall>
      <c:spPr>
        <a:noFill/>
        <a:ln w="23894">
          <a:noFill/>
        </a:ln>
      </c:spPr>
    </c:sideWall>
    <c:backWall>
      <c:spPr>
        <a:noFill/>
        <a:ln w="23894">
          <a:noFill/>
        </a:ln>
      </c:spPr>
    </c:backWall>
    <c:plotArea>
      <c:layout>
        <c:manualLayout>
          <c:layoutTarget val="inner"/>
          <c:xMode val="edge"/>
          <c:yMode val="edge"/>
          <c:x val="9.916393648274513E-2"/>
          <c:y val="1.680086003042849E-2"/>
          <c:w val="0.9508845008782425"/>
          <c:h val="0.8810111988284195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    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196-4069-815A-6036E5328BE5}"/>
                </c:ext>
              </c:extLst>
            </c:dLbl>
            <c:dLbl>
              <c:idx val="1"/>
              <c:layout>
                <c:manualLayout>
                  <c:x val="2.2321428571428592E-3"/>
                  <c:y val="-1.175894350985015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196-4069-815A-6036E5328BE5}"/>
                </c:ext>
              </c:extLst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400" b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5"/>
                <c:pt idx="0">
                  <c:v>2018             (факт)</c:v>
                </c:pt>
                <c:pt idx="1">
                  <c:v>2019             (оценка)</c:v>
                </c:pt>
                <c:pt idx="2">
                  <c:v>2020             (проект)</c:v>
                </c:pt>
                <c:pt idx="3">
                  <c:v>2021             (проект)</c:v>
                </c:pt>
                <c:pt idx="4">
                  <c:v>2022             (проект)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5"/>
                <c:pt idx="0">
                  <c:v>12122.1</c:v>
                </c:pt>
                <c:pt idx="1">
                  <c:v>11573.9</c:v>
                </c:pt>
                <c:pt idx="2">
                  <c:v>12216.1</c:v>
                </c:pt>
                <c:pt idx="3">
                  <c:v>12790.8</c:v>
                </c:pt>
                <c:pt idx="4">
                  <c:v>13566.9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196-4069-815A-6036E5328BE5}"/>
            </c:ext>
          </c:extLst>
        </c:ser>
        <c:shape val="pyramid"/>
        <c:axId val="109938176"/>
        <c:axId val="109939712"/>
        <c:axId val="149244992"/>
      </c:bar3DChart>
      <c:catAx>
        <c:axId val="10993817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9939712"/>
        <c:crosses val="autoZero"/>
        <c:auto val="1"/>
        <c:lblAlgn val="ctr"/>
        <c:lblOffset val="100"/>
      </c:catAx>
      <c:valAx>
        <c:axId val="109939712"/>
        <c:scaling>
          <c:orientation val="minMax"/>
        </c:scaling>
        <c:axPos val="l"/>
        <c:numFmt formatCode="#,##0.0" sourceLinked="1"/>
        <c:tickLblPos val="nextTo"/>
        <c:txPr>
          <a:bodyPr/>
          <a:lstStyle/>
          <a:p>
            <a:pPr>
              <a:defRPr sz="1400" b="0" i="0" u="none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9938176"/>
        <c:crosses val="autoZero"/>
        <c:crossBetween val="between"/>
      </c:valAx>
      <c:serAx>
        <c:axId val="149244992"/>
        <c:scaling>
          <c:orientation val="minMax"/>
        </c:scaling>
        <c:axPos val="b"/>
        <c:numFmt formatCode="General" sourceLinked="1"/>
        <c:tickLblPos val="nextTo"/>
        <c:spPr>
          <a:ln w="3174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7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09939712"/>
        <c:crosses val="autoZero"/>
        <c:tickLblSkip val="2"/>
        <c:tickMarkSkip val="1"/>
      </c:serAx>
      <c:spPr>
        <a:noFill/>
        <a:ln w="25393">
          <a:noFill/>
        </a:ln>
      </c:spPr>
    </c:plotArea>
    <c:plotVisOnly val="1"/>
    <c:dispBlanksAs val="gap"/>
  </c:chart>
  <c:txPr>
    <a:bodyPr/>
    <a:lstStyle/>
    <a:p>
      <a:pPr>
        <a:defRPr sz="1668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516">
                <a:latin typeface="Times New Roman" pitchFamily="18" charset="0"/>
                <a:cs typeface="Times New Roman" pitchFamily="18" charset="0"/>
              </a:defRPr>
            </a:pPr>
            <a:r>
              <a:rPr lang="ru-RU" sz="1516" b="0" i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12216,1 </a:t>
            </a:r>
            <a:r>
              <a:rPr lang="ru-RU" sz="1516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516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рублей</a:t>
            </a:r>
          </a:p>
        </c:rich>
      </c:tx>
      <c:layout>
        <c:manualLayout>
          <c:xMode val="edge"/>
          <c:yMode val="edge"/>
          <c:x val="0.7000091779572325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9123047607077339E-3"/>
          <c:y val="0.11557421930940365"/>
          <c:w val="0.61531263617208065"/>
          <c:h val="0.846964974411540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12216,1</c:v>
                </c:pt>
              </c:strCache>
            </c:strRef>
          </c:tx>
          <c:explosion val="25"/>
          <c:dPt>
            <c:idx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974-4573-8174-57E56D880F8F}"/>
              </c:ext>
            </c:extLst>
          </c:dPt>
          <c:dPt>
            <c:idx val="1"/>
            <c:explosion val="14"/>
            <c:spPr>
              <a:solidFill>
                <a:srgbClr val="00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974-4573-8174-57E56D880F8F}"/>
              </c:ext>
            </c:extLst>
          </c:dPt>
          <c:dPt>
            <c:idx val="2"/>
            <c:spPr>
              <a:solidFill>
                <a:srgbClr val="CC006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974-4573-8174-57E56D880F8F}"/>
              </c:ext>
            </c:extLst>
          </c:dPt>
          <c:dPt>
            <c:idx val="3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974-4573-8174-57E56D880F8F}"/>
              </c:ext>
            </c:extLst>
          </c:dPt>
          <c:dPt>
            <c:idx val="4"/>
            <c:spPr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974-4573-8174-57E56D880F8F}"/>
              </c:ext>
            </c:extLst>
          </c:dPt>
          <c:dPt>
            <c:idx val="5"/>
            <c:spPr>
              <a:solidFill>
                <a:schemeClr val="accent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974-4573-8174-57E56D880F8F}"/>
              </c:ext>
            </c:extLst>
          </c:dPt>
          <c:dLbls>
            <c:dLbl>
              <c:idx val="0"/>
              <c:layout>
                <c:manualLayout>
                  <c:x val="-7.9286889270367811E-2"/>
                  <c:y val="-0.23863571750191709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974-4573-8174-57E56D880F8F}"/>
                </c:ext>
              </c:extLst>
            </c:dLbl>
            <c:dLbl>
              <c:idx val="1"/>
              <c:layout>
                <c:manualLayout>
                  <c:x val="-4.5990017686206912E-2"/>
                  <c:y val="2.2467125028622078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974-4573-8174-57E56D880F8F}"/>
                </c:ext>
              </c:extLst>
            </c:dLbl>
            <c:dLbl>
              <c:idx val="2"/>
              <c:layout>
                <c:manualLayout>
                  <c:x val="-7.3668225931885822E-2"/>
                  <c:y val="-6.7263643670194537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974-4573-8174-57E56D880F8F}"/>
                </c:ext>
              </c:extLst>
            </c:dLbl>
            <c:dLbl>
              <c:idx val="3"/>
              <c:layout>
                <c:manualLayout>
                  <c:x val="-0.11013326028290769"/>
                  <c:y val="-0.12187347765485468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974-4573-8174-57E56D880F8F}"/>
                </c:ext>
              </c:extLst>
            </c:dLbl>
            <c:dLbl>
              <c:idx val="4"/>
              <c:layout>
                <c:manualLayout>
                  <c:x val="-6.4216543143951824E-2"/>
                  <c:y val="-0.11384682883500351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974-4573-8174-57E56D880F8F}"/>
                </c:ext>
              </c:extLst>
            </c:dLbl>
            <c:dLbl>
              <c:idx val="5"/>
              <c:layout>
                <c:manualLayout>
                  <c:x val="2.173492819794217E-2"/>
                  <c:y val="-0.11006200026739489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974-4573-8174-57E56D880F8F}"/>
                </c:ext>
              </c:extLst>
            </c:dLbl>
            <c:dLbl>
              <c:idx val="6"/>
              <c:layout>
                <c:manualLayout>
                  <c:x val="7.3830506287831832E-2"/>
                  <c:y val="-0.12316358112438019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74-4573-8174-57E56D880F8F}"/>
                </c:ext>
              </c:extLst>
            </c:dLbl>
            <c:dLbl>
              <c:idx val="7"/>
              <c:layout>
                <c:manualLayout>
                  <c:x val="6.5545136561887346E-2"/>
                  <c:y val="-1.4050525338738644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974-4573-8174-57E56D880F8F}"/>
                </c:ext>
              </c:extLst>
            </c:dLbl>
            <c:spPr>
              <a:noFill/>
              <a:ln w="22756">
                <a:noFill/>
              </a:ln>
            </c:spPr>
            <c:txPr>
              <a:bodyPr/>
              <a:lstStyle/>
              <a:p>
                <a:pPr>
                  <a:defRPr sz="1400" b="1" i="1" baseline="0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 - 3097,4</c:v>
                </c:pt>
                <c:pt idx="1">
                  <c:v>Земельный налог - 4633,7</c:v>
                </c:pt>
                <c:pt idx="2">
                  <c:v>Налог на имущество физических лиц-676,4</c:v>
                </c:pt>
                <c:pt idx="3">
                  <c:v>Доходы от использования имущества, находящегося в гос. и муниципальной собственности - 1595,8</c:v>
                </c:pt>
                <c:pt idx="4">
                  <c:v>Единый сельскохозяйственный налог - 2097,2</c:v>
                </c:pt>
                <c:pt idx="5">
                  <c:v>Госпошлина - 56</c:v>
                </c:pt>
                <c:pt idx="6">
                  <c:v>Штрафы, санкции, возмещение ущерба - 59,6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0.25355064218531281</c:v>
                </c:pt>
                <c:pt idx="1">
                  <c:v>0.37931090937369533</c:v>
                </c:pt>
                <c:pt idx="2">
                  <c:v>5.5369553294422932E-2</c:v>
                </c:pt>
                <c:pt idx="3">
                  <c:v>0.13063088874518053</c:v>
                </c:pt>
                <c:pt idx="4">
                  <c:v>0.17167508451960936</c:v>
                </c:pt>
                <c:pt idx="5">
                  <c:v>4.5841144063981142E-3</c:v>
                </c:pt>
                <c:pt idx="6">
                  <c:v>4.8788074753808499E-3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974-4573-8174-57E56D880F8F}"/>
            </c:ext>
          </c:extLst>
        </c:ser>
      </c:pie3DChart>
      <c:spPr>
        <a:noFill/>
        <a:ln w="25402">
          <a:noFill/>
        </a:ln>
      </c:spPr>
    </c:plotArea>
    <c:legend>
      <c:legendPos val="r"/>
      <c:layout>
        <c:manualLayout>
          <c:xMode val="edge"/>
          <c:yMode val="edge"/>
          <c:x val="0.60256411978353452"/>
          <c:y val="7.4148430832649131E-2"/>
          <c:w val="0.37786411026979905"/>
          <c:h val="0.89919005523082662"/>
        </c:manualLayout>
      </c:layout>
      <c:spPr>
        <a:solidFill>
          <a:schemeClr val="bg1">
            <a:alpha val="30000"/>
          </a:schemeClr>
        </a:solidFill>
      </c:spPr>
      <c:txPr>
        <a:bodyPr/>
        <a:lstStyle/>
        <a:p>
          <a:pPr>
            <a:defRPr sz="1254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516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layout/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0.16927258627037084"/>
          <c:y val="0.10316980481935455"/>
          <c:w val="0.82874315707840907"/>
          <c:h val="0.77579016859920802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4.3229994215398214E-3"/>
                  <c:y val="-0.35742248027004325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48D-45BF-8FC0-2536FB1A7B34}"/>
                </c:ext>
              </c:extLst>
            </c:dLbl>
            <c:dLbl>
              <c:idx val="1"/>
              <c:layout>
                <c:manualLayout>
                  <c:x val="3.8115202747638212E-3"/>
                  <c:y val="-0.20820200046177048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48D-45BF-8FC0-2536FB1A7B34}"/>
                </c:ext>
              </c:extLst>
            </c:dLbl>
            <c:dLbl>
              <c:idx val="2"/>
              <c:layout>
                <c:manualLayout>
                  <c:x val="5.3509949065824918E-3"/>
                  <c:y val="-0.2338868289665338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48D-45BF-8FC0-2536FB1A7B34}"/>
                </c:ext>
              </c:extLst>
            </c:dLbl>
            <c:dLbl>
              <c:idx val="3"/>
              <c:layout>
                <c:manualLayout>
                  <c:x val="6.2161665801948934E-3"/>
                  <c:y val="-0.2423505654104703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48D-45BF-8FC0-2536FB1A7B34}"/>
                </c:ext>
              </c:extLst>
            </c:dLbl>
            <c:dLbl>
              <c:idx val="4"/>
              <c:layout>
                <c:manualLayout>
                  <c:x val="5.5626930895042361E-3"/>
                  <c:y val="-0.31888014957703215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48D-45BF-8FC0-2536FB1A7B34}"/>
                </c:ext>
              </c:extLst>
            </c:dLbl>
            <c:dLbl>
              <c:idx val="5"/>
              <c:layout>
                <c:manualLayout>
                  <c:x val="1.5301268268667371E-2"/>
                  <c:y val="-0.28961958293023848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8D-45BF-8FC0-2536FB1A7B34}"/>
                </c:ext>
              </c:extLst>
            </c:dLbl>
            <c:spPr>
              <a:noFill/>
              <a:ln w="25380">
                <a:noFill/>
              </a:ln>
            </c:spPr>
            <c:txPr>
              <a:bodyPr/>
              <a:lstStyle/>
              <a:p>
                <a:pPr>
                  <a:defRPr sz="1200" b="1" i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5"/>
                <c:pt idx="0">
                  <c:v>2018 (факт)</c:v>
                </c:pt>
                <c:pt idx="1">
                  <c:v>2019 (оценка)</c:v>
                </c:pt>
                <c:pt idx="2">
                  <c:v>2020 (проект)</c:v>
                </c:pt>
                <c:pt idx="3">
                  <c:v>2021 (проект)</c:v>
                </c:pt>
                <c:pt idx="4">
                  <c:v>2022 (проект)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6"/>
                <c:pt idx="0">
                  <c:v>2198.4</c:v>
                </c:pt>
                <c:pt idx="1">
                  <c:v>2960.1</c:v>
                </c:pt>
                <c:pt idx="2">
                  <c:v>3097.4</c:v>
                </c:pt>
                <c:pt idx="3">
                  <c:v>3345.1</c:v>
                </c:pt>
                <c:pt idx="4">
                  <c:v>3612.8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48D-45BF-8FC0-2536FB1A7B34}"/>
            </c:ext>
          </c:extLst>
        </c:ser>
        <c:shape val="cylinder"/>
        <c:axId val="141637504"/>
        <c:axId val="141639040"/>
        <c:axId val="0"/>
      </c:bar3DChart>
      <c:catAx>
        <c:axId val="1416375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398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639040"/>
        <c:crosses val="autoZero"/>
        <c:auto val="1"/>
        <c:lblAlgn val="ctr"/>
        <c:lblOffset val="100"/>
      </c:catAx>
      <c:valAx>
        <c:axId val="141639040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398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637504"/>
        <c:crosses val="autoZero"/>
        <c:crossBetween val="between"/>
      </c:valAx>
      <c:spPr>
        <a:noFill/>
        <a:ln w="25390">
          <a:noFill/>
        </a:ln>
      </c:spPr>
    </c:plotArea>
    <c:plotVisOnly val="1"/>
    <c:dispBlanksAs val="gap"/>
  </c:chart>
  <c:txPr>
    <a:bodyPr/>
    <a:lstStyle/>
    <a:p>
      <a:pPr>
        <a:defRPr sz="1184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3"/>
  <c:chart>
    <c:view3D>
      <c:depthPercent val="100"/>
      <c:rAngAx val="1"/>
    </c:view3D>
    <c:floor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floor>
    <c:plotArea>
      <c:layout>
        <c:manualLayout>
          <c:layoutTarget val="inner"/>
          <c:xMode val="edge"/>
          <c:yMode val="edge"/>
          <c:x val="0.19565217391304313"/>
          <c:y val="3.0131826741996232E-2"/>
          <c:w val="0.63615560640732383"/>
          <c:h val="0.7721280602636544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6259902626675484E-2"/>
                  <c:y val="-8.289601449096047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D00-49CE-B702-D12BE67A33D4}"/>
                </c:ext>
              </c:extLst>
            </c:dLbl>
            <c:dLbl>
              <c:idx val="1"/>
              <c:layout>
                <c:manualLayout>
                  <c:x val="1.686602151830258E-2"/>
                  <c:y val="-1.45378779255358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D00-49CE-B702-D12BE67A33D4}"/>
                </c:ext>
              </c:extLst>
            </c:dLbl>
            <c:dLbl>
              <c:idx val="2"/>
              <c:layout>
                <c:manualLayout>
                  <c:x val="-1.5470990552706619E-3"/>
                  <c:y val="-1.2500000000000001E-2"/>
                </c:manualLayout>
              </c:layout>
              <c:tx>
                <c:rich>
                  <a:bodyPr/>
                  <a:lstStyle/>
                  <a:p>
                    <a:r>
                      <a:rPr lang="ru-RU" sz="1500" dirty="0" smtClean="0"/>
                      <a:t>3068,2</a:t>
                    </a:r>
                    <a:endParaRPr lang="en-US" dirty="0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D00-49CE-B702-D12BE67A33D4}"/>
                </c:ext>
              </c:extLst>
            </c:dLbl>
            <c:dLbl>
              <c:idx val="3"/>
              <c:layout>
                <c:manualLayout>
                  <c:x val="1.3923891497436013E-2"/>
                  <c:y val="-9.3750000000000326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D00-49CE-B702-D12BE67A33D4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50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Лист1!$B$2:$B$8</c:f>
              <c:numCache>
                <c:formatCode>_-* #,##0.0_р_._-;\-* #,##0.0_р_._-;_-* "-"?_р_._-;_-@_-</c:formatCode>
                <c:ptCount val="7"/>
                <c:pt idx="0">
                  <c:v>4909</c:v>
                </c:pt>
                <c:pt idx="1">
                  <c:v>5567.8</c:v>
                </c:pt>
                <c:pt idx="2">
                  <c:v>3502.3</c:v>
                </c:pt>
                <c:pt idx="3">
                  <c:v>2167.1</c:v>
                </c:pt>
                <c:pt idx="4">
                  <c:v>1962.3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D00-49CE-B702-D12BE67A33D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Лист1!$A$2:$A$8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D00-49CE-B702-D12BE67A33D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Лист1!$A$2:$A$8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D00-49CE-B702-D12BE67A33D4}"/>
            </c:ext>
          </c:extLst>
        </c:ser>
        <c:gapWidth val="62"/>
        <c:gapDepth val="242"/>
        <c:shape val="box"/>
        <c:axId val="164969472"/>
        <c:axId val="164979456"/>
        <c:axId val="0"/>
      </c:bar3DChart>
      <c:catAx>
        <c:axId val="164969472"/>
        <c:scaling>
          <c:orientation val="minMax"/>
        </c:scaling>
        <c:axPos val="b"/>
        <c:numFmt formatCode="General" sourceLinked="1"/>
        <c:tickLblPos val="nextTo"/>
        <c:crossAx val="164979456"/>
        <c:crosses val="autoZero"/>
        <c:auto val="1"/>
        <c:lblAlgn val="ctr"/>
        <c:lblOffset val="100"/>
      </c:catAx>
      <c:valAx>
        <c:axId val="164979456"/>
        <c:scaling>
          <c:logBase val="10"/>
          <c:orientation val="minMax"/>
          <c:min val="1000"/>
        </c:scaling>
        <c:axPos val="l"/>
        <c:majorGridlines/>
        <c:numFmt formatCode="_-* #,##0.0_р_._-;\-* #,##0.0_р_._-;_-* &quot;-&quot;?_р_._-;_-@_-" sourceLinked="1"/>
        <c:tickLblPos val="nextTo"/>
        <c:crossAx val="164969472"/>
        <c:crosses val="autoZero"/>
        <c:crossBetween val="between"/>
        <c:minorUnit val="20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324942791762014"/>
          <c:y val="0.39171374764595152"/>
          <c:w val="0.15217391304347827"/>
          <c:h val="0.1996233521657252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5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view3D>
      <c:rAngAx val="1"/>
    </c:view3D>
    <c:floor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floor>
    <c:plotArea>
      <c:layout>
        <c:manualLayout>
          <c:layoutTarget val="inner"/>
          <c:xMode val="edge"/>
          <c:yMode val="edge"/>
          <c:x val="0.14124277143949607"/>
          <c:y val="5.3570374015748032E-2"/>
          <c:w val="0.84132891360019524"/>
          <c:h val="0.8108617125984277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0"/>
              <c:layout>
                <c:manualLayout>
                  <c:x val="7.9519896134284812E-3"/>
                  <c:y val="-5.164028321177528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"-"?_р_._-;_-@_-</c:formatCode>
                <c:ptCount val="1"/>
                <c:pt idx="0">
                  <c:v>14581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22-4E0F-9C9B-22ADA62780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</c:v>
                </c:pt>
              </c:strCache>
            </c:strRef>
          </c:tx>
          <c:dLbls>
            <c:dLbl>
              <c:idx val="0"/>
              <c:layout>
                <c:manualLayout>
                  <c:x val="1.1122493327306285E-2"/>
                  <c:y val="5.892213177514812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"-"?_р_._-;_-@_-</c:formatCode>
                <c:ptCount val="1"/>
                <c:pt idx="0">
                  <c:v>16757.5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122-4E0F-9C9B-22ADA627806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>
                <c:manualLayout>
                  <c:x val="1.2422419333986781E-2"/>
                  <c:y val="6.130550059002457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_-* #,##0.0_р_._-;\-* #,##0.0_р_._-;_-* "-"?_р_._-;_-@_-</c:formatCode>
                <c:ptCount val="1"/>
                <c:pt idx="0">
                  <c:v>16724.2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122-4E0F-9C9B-22ADA627806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0"/>
              <c:layout>
                <c:manualLayout>
                  <c:x val="1.6737320965048933E-2"/>
                  <c:y val="0.1259875028900692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_-* #,##0.0_р_._-;\-* #,##0.0_р_._-;_-* "-"?_р_._-;_-@_-</c:formatCode>
                <c:ptCount val="1"/>
                <c:pt idx="0">
                  <c:v>15718.4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122-4E0F-9C9B-22ADA627806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0"/>
              <c:layout>
                <c:manualLayout>
                  <c:x val="1.8922393202516975E-2"/>
                  <c:y val="0.11440170311406835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D29-473C-B20D-52B026F8230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Лист1!$F$2</c:f>
              <c:numCache>
                <c:formatCode>_-* #,##0.0_р_._-;\-* #,##0.0_р_._-;_-* "-"?_р_._-;_-@_-</c:formatCode>
                <c:ptCount val="1"/>
                <c:pt idx="0">
                  <c:v>14957.9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D29-473C-B20D-52B026F8230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2022 год</c:v>
                </c:pt>
              </c:strCache>
            </c:strRef>
          </c:tx>
          <c:dLbls>
            <c:dLbl>
              <c:idx val="0"/>
              <c:layout>
                <c:manualLayout>
                  <c:x val="1.1644549663087506E-2"/>
                  <c:y val="8.818464615042807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D29-473C-B20D-52B026F8230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Лист1!$G$2</c:f>
              <c:numCache>
                <c:formatCode>_-* #,##0.0_р_._-;\-* #,##0.0_р_._-;_-* "-"?_р_._-;_-@_-</c:formatCode>
                <c:ptCount val="1"/>
                <c:pt idx="0">
                  <c:v>15529.2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D29-473C-B20D-52B026F82307}"/>
            </c:ext>
          </c:extLst>
        </c:ser>
        <c:dLbls>
          <c:showVal val="1"/>
        </c:dLbls>
        <c:shape val="cone"/>
        <c:axId val="165530624"/>
        <c:axId val="165425920"/>
        <c:axId val="0"/>
      </c:bar3DChart>
      <c:catAx>
        <c:axId val="165530624"/>
        <c:scaling>
          <c:orientation val="minMax"/>
        </c:scaling>
        <c:delete val="1"/>
        <c:axPos val="b"/>
        <c:numFmt formatCode="General" sourceLinked="0"/>
        <c:tickLblPos val="none"/>
        <c:crossAx val="165425920"/>
        <c:crosses val="autoZero"/>
        <c:auto val="1"/>
        <c:lblAlgn val="ctr"/>
        <c:lblOffset val="100"/>
      </c:catAx>
      <c:valAx>
        <c:axId val="165425920"/>
        <c:scaling>
          <c:orientation val="minMax"/>
        </c:scaling>
        <c:axPos val="l"/>
        <c:majorGridlines/>
        <c:numFmt formatCode="_-* #,##0.0_р_._-;\-* #,##0.0_р_._-;_-* &quot;-&quot;?_р_._-;_-@_-" sourceLinked="1"/>
        <c:tickLblPos val="nextTo"/>
        <c:crossAx val="16553062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view3D>
      <c:rAngAx val="1"/>
    </c:view3D>
    <c:floor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floor>
    <c:plotArea>
      <c:layout>
        <c:manualLayout>
          <c:layoutTarget val="inner"/>
          <c:xMode val="edge"/>
          <c:yMode val="edge"/>
          <c:x val="0.14124277143949607"/>
          <c:y val="5.3570374015748032E-2"/>
          <c:w val="0.84132891360019524"/>
          <c:h val="0.8108617125984277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dLbls>
            <c:dLbl>
              <c:idx val="0"/>
              <c:layout>
                <c:manualLayout>
                  <c:x val="-4.7359621286236962E-2"/>
                  <c:y val="3.05863162351330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"-"?_р_._-;_-@_-</c:formatCode>
                <c:ptCount val="1"/>
                <c:pt idx="0">
                  <c:v>9741.9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22-4E0F-9C9B-22ADA62780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>
                <c:manualLayout>
                  <c:x val="1.1122493327306285E-2"/>
                  <c:y val="5.892213177514812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"-"?_р_._-;_-@_-</c:formatCode>
                <c:ptCount val="1"/>
                <c:pt idx="0">
                  <c:v>10842.7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122-4E0F-9C9B-22ADA627806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0"/>
              <c:layout>
                <c:manualLayout>
                  <c:x val="1.2422419333986781E-2"/>
                  <c:y val="6.130550059002457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_-* #,##0.0_р_._-;\-* #,##0.0_р_._-;_-* "-"?_р_._-;_-@_-</c:formatCode>
                <c:ptCount val="1"/>
                <c:pt idx="0">
                  <c:v>10043.200000000001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122-4E0F-9C9B-22ADA627806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0"/>
              <c:layout>
                <c:manualLayout>
                  <c:x val="9.4594774256193306E-3"/>
                  <c:y val="6.8190621462480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_-* #,##0.0_р_._-;\-* #,##0.0_р_._-;_-* "-"?_р_._-;_-@_-</c:formatCode>
                <c:ptCount val="1"/>
                <c:pt idx="0">
                  <c:v>8576.7999999999993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122-4E0F-9C9B-22ADA627806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2022 год</c:v>
                </c:pt>
              </c:strCache>
            </c:strRef>
          </c:tx>
          <c:dLbls>
            <c:dLbl>
              <c:idx val="0"/>
              <c:layout>
                <c:manualLayout>
                  <c:x val="1.6011255786745202E-2"/>
                  <c:y val="4.766737629752852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E59-44E8-BA05-AACDCC368B6E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Лист1!$F$2</c:f>
              <c:numCache>
                <c:formatCode>_-* #,##0.0_р_._-;\-* #,##0.0_р_._-;_-* "-"?_р_._-;_-@_-</c:formatCode>
                <c:ptCount val="1"/>
                <c:pt idx="0">
                  <c:v>9302.7999999999993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E59-44E8-BA05-AACDCC368B6E}"/>
            </c:ext>
          </c:extLst>
        </c:ser>
        <c:dLbls>
          <c:showVal val="1"/>
        </c:dLbls>
        <c:shape val="cone"/>
        <c:axId val="165566336"/>
        <c:axId val="165567872"/>
        <c:axId val="0"/>
      </c:bar3DChart>
      <c:catAx>
        <c:axId val="165566336"/>
        <c:scaling>
          <c:orientation val="minMax"/>
        </c:scaling>
        <c:delete val="1"/>
        <c:axPos val="b"/>
        <c:numFmt formatCode="General" sourceLinked="0"/>
        <c:tickLblPos val="none"/>
        <c:crossAx val="165567872"/>
        <c:crosses val="autoZero"/>
        <c:auto val="1"/>
        <c:lblAlgn val="ctr"/>
        <c:lblOffset val="100"/>
      </c:catAx>
      <c:valAx>
        <c:axId val="165567872"/>
        <c:scaling>
          <c:orientation val="minMax"/>
          <c:max val="16000"/>
          <c:min val="2000"/>
        </c:scaling>
        <c:axPos val="l"/>
        <c:majorGridlines/>
        <c:numFmt formatCode="_-* #,##0.0_р_._-;\-* #,##0.0_р_._-;_-* &quot;-&quot;?_р_._-;_-@_-" sourceLinked="1"/>
        <c:tickLblPos val="nextTo"/>
        <c:crossAx val="16556633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30842-A30B-453B-972D-BAB63098D9D6}" type="doc">
      <dgm:prSet loTypeId="urn:microsoft.com/office/officeart/2005/8/layout/hList3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499AA6D-0096-43C7-992F-732B115541E7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Проект бюджета Сандатовского сельского поселения Сальского района на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год и плановый период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и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2022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годов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7EE096D-F517-4706-AD55-4CCAFFF643C4}" type="parTrans" cxnId="{1C25A368-82D7-4A03-A598-CD7E78AC2284}">
      <dgm:prSet/>
      <dgm:spPr/>
      <dgm:t>
        <a:bodyPr/>
        <a:lstStyle/>
        <a:p>
          <a:endParaRPr lang="ru-RU"/>
        </a:p>
      </dgm:t>
    </dgm:pt>
    <dgm:pt modelId="{2AEEE4D0-101A-4860-9694-FA5AF9A13A95}" type="sibTrans" cxnId="{1C25A368-82D7-4A03-A598-CD7E78AC2284}">
      <dgm:prSet/>
      <dgm:spPr/>
      <dgm:t>
        <a:bodyPr/>
        <a:lstStyle/>
        <a:p>
          <a:endParaRPr lang="ru-RU"/>
        </a:p>
      </dgm:t>
    </dgm:pt>
    <dgm:pt modelId="{DFAE40BE-1FD9-4CD2-BCD8-0C2119CF37C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Сандатовского сельского поселения на </a:t>
          </a:r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2022 </a:t>
          </a:r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годы (Постановление Администрации Сандатовского сельского поселения № </a:t>
          </a:r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57 </a:t>
          </a:r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от </a:t>
          </a:r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24.10.2019)</a:t>
          </a:r>
          <a:endParaRPr lang="ru-RU" sz="16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3A0075C-E311-40AB-AAA1-FC49CD2E18B0}" type="parTrans" cxnId="{0EDCCC65-B190-42CA-82D6-3E3A1EF32104}">
      <dgm:prSet/>
      <dgm:spPr/>
      <dgm:t>
        <a:bodyPr/>
        <a:lstStyle/>
        <a:p>
          <a:endParaRPr lang="ru-RU"/>
        </a:p>
      </dgm:t>
    </dgm:pt>
    <dgm:pt modelId="{8F33DFC0-31F8-46EE-AA4F-0F22B80C316D}" type="sibTrans" cxnId="{0EDCCC65-B190-42CA-82D6-3E3A1EF32104}">
      <dgm:prSet/>
      <dgm:spPr/>
      <dgm:t>
        <a:bodyPr/>
        <a:lstStyle/>
        <a:p>
          <a:endParaRPr lang="ru-RU"/>
        </a:p>
      </dgm:t>
    </dgm:pt>
    <dgm:pt modelId="{9BF7A4FA-841F-47F1-98E7-189AC313D56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Сандатовского сельского поселения на </a:t>
          </a:r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2022 </a:t>
          </a:r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годы (Постановление Администрации Сандатовского сельского поселения № </a:t>
          </a:r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59 </a:t>
          </a:r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от </a:t>
          </a:r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28.10.2019)</a:t>
          </a:r>
          <a:endParaRPr lang="ru-RU" sz="1600" dirty="0">
            <a:solidFill>
              <a:schemeClr val="accent5">
                <a:lumMod val="75000"/>
              </a:schemeClr>
            </a:solidFill>
          </a:endParaRPr>
        </a:p>
      </dgm:t>
    </dgm:pt>
    <dgm:pt modelId="{47EFE251-DE1F-4A9D-AA5C-F22CDF3BA208}" type="parTrans" cxnId="{58F21106-5F3A-4611-8D69-2C4255AD30B9}">
      <dgm:prSet/>
      <dgm:spPr/>
      <dgm:t>
        <a:bodyPr/>
        <a:lstStyle/>
        <a:p>
          <a:endParaRPr lang="ru-RU"/>
        </a:p>
      </dgm:t>
    </dgm:pt>
    <dgm:pt modelId="{599B36A9-6999-4932-97BB-7B98B9DA7459}" type="sibTrans" cxnId="{58F21106-5F3A-4611-8D69-2C4255AD30B9}">
      <dgm:prSet/>
      <dgm:spPr/>
      <dgm:t>
        <a:bodyPr/>
        <a:lstStyle/>
        <a:p>
          <a:endParaRPr lang="ru-RU"/>
        </a:p>
      </dgm:t>
    </dgm:pt>
    <dgm:pt modelId="{D4E16D18-EE5A-406C-A68B-D9CC2F0D2BF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Сандатовского сельского поселения</a:t>
          </a:r>
          <a:endParaRPr lang="ru-RU" sz="16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418E1AB-F118-4EEC-BD8C-C4D43C973A39}" type="parTrans" cxnId="{F2A4A437-C9B0-4305-8C04-020582D4DA1C}">
      <dgm:prSet/>
      <dgm:spPr/>
      <dgm:t>
        <a:bodyPr/>
        <a:lstStyle/>
        <a:p>
          <a:endParaRPr lang="ru-RU"/>
        </a:p>
      </dgm:t>
    </dgm:pt>
    <dgm:pt modelId="{72A2A57F-463F-4BB6-9308-EF99DA17B312}" type="sibTrans" cxnId="{F2A4A437-C9B0-4305-8C04-020582D4DA1C}">
      <dgm:prSet/>
      <dgm:spPr/>
      <dgm:t>
        <a:bodyPr/>
        <a:lstStyle/>
        <a:p>
          <a:endParaRPr lang="ru-RU"/>
        </a:p>
      </dgm:t>
    </dgm:pt>
    <dgm:pt modelId="{1F737354-5A0E-4B2C-83F4-ACCB69D60A28}" type="pres">
      <dgm:prSet presAssocID="{66F30842-A30B-453B-972D-BAB63098D9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755EFE-4297-409D-8024-A86124D887D9}" type="pres">
      <dgm:prSet presAssocID="{9499AA6D-0096-43C7-992F-732B115541E7}" presName="roof" presStyleLbl="dkBgShp" presStyleIdx="0" presStyleCnt="2"/>
      <dgm:spPr/>
      <dgm:t>
        <a:bodyPr/>
        <a:lstStyle/>
        <a:p>
          <a:endParaRPr lang="ru-RU"/>
        </a:p>
      </dgm:t>
    </dgm:pt>
    <dgm:pt modelId="{CFD95AE2-9DD3-4546-9422-DB43A51E6B2E}" type="pres">
      <dgm:prSet presAssocID="{9499AA6D-0096-43C7-992F-732B115541E7}" presName="pillars" presStyleCnt="0"/>
      <dgm:spPr/>
      <dgm:t>
        <a:bodyPr/>
        <a:lstStyle/>
        <a:p>
          <a:endParaRPr lang="ru-RU"/>
        </a:p>
      </dgm:t>
    </dgm:pt>
    <dgm:pt modelId="{F5C3F7F1-CEA0-49C4-9AA0-D342FEFEA354}" type="pres">
      <dgm:prSet presAssocID="{9499AA6D-0096-43C7-992F-732B115541E7}" presName="pillar1" presStyleLbl="node1" presStyleIdx="0" presStyleCnt="3" custScaleX="96786">
        <dgm:presLayoutVars>
          <dgm:bulletEnabled val="1"/>
        </dgm:presLayoutVars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FAE584BA-2169-4818-86D4-2DFBE33EDFFC}" type="pres">
      <dgm:prSet presAssocID="{DFAE40BE-1FD9-4CD2-BCD8-0C2119CF37C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589DE-2A0B-4817-8666-D284E4CFE8A0}" type="pres">
      <dgm:prSet presAssocID="{D4E16D18-EE5A-406C-A68B-D9CC2F0D2BF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6944B-FE3D-45BE-8DAB-E49AB82CA9B4}" type="pres">
      <dgm:prSet presAssocID="{9499AA6D-0096-43C7-992F-732B115541E7}" presName="base" presStyleLbl="dkBgShp" presStyleIdx="1" presStyleCnt="2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F2A4A437-C9B0-4305-8C04-020582D4DA1C}" srcId="{9499AA6D-0096-43C7-992F-732B115541E7}" destId="{D4E16D18-EE5A-406C-A68B-D9CC2F0D2BFA}" srcOrd="2" destOrd="0" parTransId="{E418E1AB-F118-4EEC-BD8C-C4D43C973A39}" sibTransId="{72A2A57F-463F-4BB6-9308-EF99DA17B312}"/>
    <dgm:cxn modelId="{1C25A368-82D7-4A03-A598-CD7E78AC2284}" srcId="{66F30842-A30B-453B-972D-BAB63098D9D6}" destId="{9499AA6D-0096-43C7-992F-732B115541E7}" srcOrd="0" destOrd="0" parTransId="{D7EE096D-F517-4706-AD55-4CCAFFF643C4}" sibTransId="{2AEEE4D0-101A-4860-9694-FA5AF9A13A95}"/>
    <dgm:cxn modelId="{B849C1C2-2715-41D6-9A73-8636519DC511}" type="presOf" srcId="{D4E16D18-EE5A-406C-A68B-D9CC2F0D2BFA}" destId="{77B589DE-2A0B-4817-8666-D284E4CFE8A0}" srcOrd="0" destOrd="0" presId="urn:microsoft.com/office/officeart/2005/8/layout/hList3"/>
    <dgm:cxn modelId="{4842456F-5B64-4A64-A91E-0AA232B30FF1}" type="presOf" srcId="{66F30842-A30B-453B-972D-BAB63098D9D6}" destId="{1F737354-5A0E-4B2C-83F4-ACCB69D60A28}" srcOrd="0" destOrd="0" presId="urn:microsoft.com/office/officeart/2005/8/layout/hList3"/>
    <dgm:cxn modelId="{58F21106-5F3A-4611-8D69-2C4255AD30B9}" srcId="{9499AA6D-0096-43C7-992F-732B115541E7}" destId="{9BF7A4FA-841F-47F1-98E7-189AC313D563}" srcOrd="0" destOrd="0" parTransId="{47EFE251-DE1F-4A9D-AA5C-F22CDF3BA208}" sibTransId="{599B36A9-6999-4932-97BB-7B98B9DA7459}"/>
    <dgm:cxn modelId="{DC349A57-1EFD-45F8-9D9C-9AD290D80AE1}" type="presOf" srcId="{9499AA6D-0096-43C7-992F-732B115541E7}" destId="{14755EFE-4297-409D-8024-A86124D887D9}" srcOrd="0" destOrd="0" presId="urn:microsoft.com/office/officeart/2005/8/layout/hList3"/>
    <dgm:cxn modelId="{0EDCCC65-B190-42CA-82D6-3E3A1EF32104}" srcId="{9499AA6D-0096-43C7-992F-732B115541E7}" destId="{DFAE40BE-1FD9-4CD2-BCD8-0C2119CF37CA}" srcOrd="1" destOrd="0" parTransId="{23A0075C-E311-40AB-AAA1-FC49CD2E18B0}" sibTransId="{8F33DFC0-31F8-46EE-AA4F-0F22B80C316D}"/>
    <dgm:cxn modelId="{37DCE3ED-67C5-49B3-84AA-3F9B2886F08F}" type="presOf" srcId="{9BF7A4FA-841F-47F1-98E7-189AC313D563}" destId="{F5C3F7F1-CEA0-49C4-9AA0-D342FEFEA354}" srcOrd="0" destOrd="0" presId="urn:microsoft.com/office/officeart/2005/8/layout/hList3"/>
    <dgm:cxn modelId="{EF8F07BC-345C-404F-9C48-427BB497D10D}" type="presOf" srcId="{DFAE40BE-1FD9-4CD2-BCD8-0C2119CF37CA}" destId="{FAE584BA-2169-4818-86D4-2DFBE33EDFFC}" srcOrd="0" destOrd="0" presId="urn:microsoft.com/office/officeart/2005/8/layout/hList3"/>
    <dgm:cxn modelId="{23265425-D621-4BED-8FA5-EEEE54891035}" type="presParOf" srcId="{1F737354-5A0E-4B2C-83F4-ACCB69D60A28}" destId="{14755EFE-4297-409D-8024-A86124D887D9}" srcOrd="0" destOrd="0" presId="urn:microsoft.com/office/officeart/2005/8/layout/hList3"/>
    <dgm:cxn modelId="{CA6146EA-75E2-4496-B411-5305A34DE653}" type="presParOf" srcId="{1F737354-5A0E-4B2C-83F4-ACCB69D60A28}" destId="{CFD95AE2-9DD3-4546-9422-DB43A51E6B2E}" srcOrd="1" destOrd="0" presId="urn:microsoft.com/office/officeart/2005/8/layout/hList3"/>
    <dgm:cxn modelId="{7D49E70D-EB12-4ADF-99A9-5175882EB149}" type="presParOf" srcId="{CFD95AE2-9DD3-4546-9422-DB43A51E6B2E}" destId="{F5C3F7F1-CEA0-49C4-9AA0-D342FEFEA354}" srcOrd="0" destOrd="0" presId="urn:microsoft.com/office/officeart/2005/8/layout/hList3"/>
    <dgm:cxn modelId="{35DB50B2-F52B-481E-A2EB-91E7B973C3F0}" type="presParOf" srcId="{CFD95AE2-9DD3-4546-9422-DB43A51E6B2E}" destId="{FAE584BA-2169-4818-86D4-2DFBE33EDFFC}" srcOrd="1" destOrd="0" presId="urn:microsoft.com/office/officeart/2005/8/layout/hList3"/>
    <dgm:cxn modelId="{A58DF4AB-0416-4028-BED0-7D962826850F}" type="presParOf" srcId="{CFD95AE2-9DD3-4546-9422-DB43A51E6B2E}" destId="{77B589DE-2A0B-4817-8666-D284E4CFE8A0}" srcOrd="2" destOrd="0" presId="urn:microsoft.com/office/officeart/2005/8/layout/hList3"/>
    <dgm:cxn modelId="{4E8E38E2-709E-4263-A841-8733A097AF2E}" type="presParOf" srcId="{1F737354-5A0E-4B2C-83F4-ACCB69D60A28}" destId="{0676944B-FE3D-45BE-8DAB-E49AB82CA9B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D53A93-71E8-4EC2-8BE5-91938792F43B}" type="doc">
      <dgm:prSet loTypeId="urn:microsoft.com/office/officeart/2005/8/layout/radial5" loCatId="cycle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A682FE1-2192-4218-91DA-F2CBAB1FCE8C}">
      <dgm:prSet phldrT="[Текст]" custT="1"/>
      <dgm:spPr/>
      <dgm:t>
        <a:bodyPr/>
        <a:lstStyle/>
        <a:p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Главной идеологией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бюджетной политики Сандатовского сельского поселения</a:t>
          </a:r>
        </a:p>
        <a:p>
          <a:r>
            <a:rPr lang="ru-RU" sz="1400" i="0" dirty="0" smtClean="0">
              <a:latin typeface="Times New Roman" pitchFamily="18" charset="0"/>
              <a:cs typeface="Times New Roman" pitchFamily="18" charset="0"/>
            </a:rPr>
            <a:t>является:</a:t>
          </a:r>
          <a:endParaRPr lang="ru-RU" sz="1400" i="0" dirty="0"/>
        </a:p>
      </dgm:t>
    </dgm:pt>
    <dgm:pt modelId="{60F4C142-7554-4827-A039-0A723CAD5914}" type="parTrans" cxnId="{B18D7721-F9C6-4854-96D1-CA01A00DDF1A}">
      <dgm:prSet/>
      <dgm:spPr/>
      <dgm:t>
        <a:bodyPr/>
        <a:lstStyle/>
        <a:p>
          <a:endParaRPr lang="ru-RU"/>
        </a:p>
      </dgm:t>
    </dgm:pt>
    <dgm:pt modelId="{110D044A-52F2-49E8-9CEC-DD72DA85180E}" type="sibTrans" cxnId="{B18D7721-F9C6-4854-96D1-CA01A00DDF1A}">
      <dgm:prSet/>
      <dgm:spPr/>
      <dgm:t>
        <a:bodyPr/>
        <a:lstStyle/>
        <a:p>
          <a:endParaRPr lang="ru-RU"/>
        </a:p>
      </dgm:t>
    </dgm:pt>
    <dgm:pt modelId="{588776A5-BE7C-45A4-8D31-E3B314897870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A9DD973-EC39-4A68-A77C-2ECF4DCD2644}" type="parTrans" cxnId="{F9E2AD05-6856-40A4-A0AE-F54BED5A6DC0}">
      <dgm:prSet/>
      <dgm:spPr/>
      <dgm:t>
        <a:bodyPr/>
        <a:lstStyle/>
        <a:p>
          <a:endParaRPr lang="ru-RU"/>
        </a:p>
      </dgm:t>
    </dgm:pt>
    <dgm:pt modelId="{7B72D89A-8F5E-421D-ACDA-982668C97016}" type="sibTrans" cxnId="{F9E2AD05-6856-40A4-A0AE-F54BED5A6DC0}">
      <dgm:prSet/>
      <dgm:spPr/>
      <dgm:t>
        <a:bodyPr/>
        <a:lstStyle/>
        <a:p>
          <a:endParaRPr lang="ru-RU"/>
        </a:p>
      </dgm:t>
    </dgm:pt>
    <dgm:pt modelId="{07863912-AE71-4D83-B893-846A34E6A8F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Соответствие финансовых возможностей Сандатовского сельского поселения ключевым направлениям развития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DA033CF-1F74-41A0-A1DB-61C2F84F241B}" type="parTrans" cxnId="{059A19B1-2F0D-4E2B-AFA8-A4574710F115}">
      <dgm:prSet/>
      <dgm:spPr/>
      <dgm:t>
        <a:bodyPr/>
        <a:lstStyle/>
        <a:p>
          <a:endParaRPr lang="ru-RU"/>
        </a:p>
      </dgm:t>
    </dgm:pt>
    <dgm:pt modelId="{A1D2972D-22B4-468B-966C-20DAA51184F5}" type="sibTrans" cxnId="{059A19B1-2F0D-4E2B-AFA8-A4574710F115}">
      <dgm:prSet/>
      <dgm:spPr/>
      <dgm:t>
        <a:bodyPr/>
        <a:lstStyle/>
        <a:p>
          <a:endParaRPr lang="ru-RU"/>
        </a:p>
      </dgm:t>
    </dgm:pt>
    <dgm:pt modelId="{619228FD-C9AD-4705-B503-327EEEB0A22B}">
      <dgm:prSet phldrT="[Текст]" custT="1"/>
      <dgm:spPr>
        <a:solidFill>
          <a:srgbClr val="00CCFF"/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Повышение прозрачности и открытости бюджетного процесса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AB819E3-ED0B-4CAC-8F15-CCB73362C661}" type="parTrans" cxnId="{AB15347A-2CBC-4AFD-B7EF-B4CC10A6D363}">
      <dgm:prSet/>
      <dgm:spPr>
        <a:gradFill rotWithShape="0">
          <a:gsLst>
            <a:gs pos="0">
              <a:srgbClr val="00CCFF"/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5D51E19F-BAA3-43AC-B743-91DBCF139CFD}" type="sibTrans" cxnId="{AB15347A-2CBC-4AFD-B7EF-B4CC10A6D363}">
      <dgm:prSet/>
      <dgm:spPr/>
      <dgm:t>
        <a:bodyPr/>
        <a:lstStyle/>
        <a:p>
          <a:endParaRPr lang="ru-RU"/>
        </a:p>
      </dgm:t>
    </dgm:pt>
    <dgm:pt modelId="{28B84F80-1713-45FA-A668-2A067E450039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Обеспечение устойчивости и сбалансированности бюджетной системы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87A77F4-8EA4-43EC-A2C0-329CDC7FE0DE}" type="parTrans" cxnId="{43885F54-15E8-4072-937F-9226D74628F7}">
      <dgm:prSet/>
      <dgm:spPr/>
      <dgm:t>
        <a:bodyPr/>
        <a:lstStyle/>
        <a:p>
          <a:endParaRPr lang="ru-RU"/>
        </a:p>
      </dgm:t>
    </dgm:pt>
    <dgm:pt modelId="{24C1311F-162C-4A4D-8A85-EC801F515A2B}" type="sibTrans" cxnId="{43885F54-15E8-4072-937F-9226D74628F7}">
      <dgm:prSet/>
      <dgm:spPr/>
      <dgm:t>
        <a:bodyPr/>
        <a:lstStyle/>
        <a:p>
          <a:endParaRPr lang="ru-RU"/>
        </a:p>
      </dgm:t>
    </dgm:pt>
    <dgm:pt modelId="{8C57921B-9F9A-4A12-96DC-48B8956366B2}">
      <dgm:prSet custT="1"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B11D306-C12F-4640-91AB-ACC9B5815404}" type="parTrans" cxnId="{2803BC29-01F3-48EE-841C-E16CB543E918}">
      <dgm:prSet/>
      <dgm:spPr/>
      <dgm:t>
        <a:bodyPr/>
        <a:lstStyle/>
        <a:p>
          <a:endParaRPr lang="ru-RU"/>
        </a:p>
      </dgm:t>
    </dgm:pt>
    <dgm:pt modelId="{5455E29E-5DA8-41FF-AF9F-F1B952FAA3C2}" type="sibTrans" cxnId="{2803BC29-01F3-48EE-841C-E16CB543E918}">
      <dgm:prSet/>
      <dgm:spPr/>
      <dgm:t>
        <a:bodyPr/>
        <a:lstStyle/>
        <a:p>
          <a:endParaRPr lang="ru-RU"/>
        </a:p>
      </dgm:t>
    </dgm:pt>
    <dgm:pt modelId="{AD23C868-BBE9-4AD3-9353-B6E3296BB331}" type="pres">
      <dgm:prSet presAssocID="{CED53A93-71E8-4EC2-8BE5-91938792F43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A57D3B-B957-4C14-86AF-B165A268892B}" type="pres">
      <dgm:prSet presAssocID="{BA682FE1-2192-4218-91DA-F2CBAB1FCE8C}" presName="centerShape" presStyleLbl="node0" presStyleIdx="0" presStyleCnt="1" custScaleX="134855" custScaleY="122798" custLinFactNeighborX="-702" custLinFactNeighborY="-18399"/>
      <dgm:spPr/>
      <dgm:t>
        <a:bodyPr/>
        <a:lstStyle/>
        <a:p>
          <a:endParaRPr lang="ru-RU"/>
        </a:p>
      </dgm:t>
    </dgm:pt>
    <dgm:pt modelId="{4BFCC67C-01E0-4706-B8B4-1F8F2C2F130B}" type="pres">
      <dgm:prSet presAssocID="{1A9DD973-EC39-4A68-A77C-2ECF4DCD2644}" presName="parTrans" presStyleLbl="sibTrans2D1" presStyleIdx="0" presStyleCnt="5"/>
      <dgm:spPr/>
      <dgm:t>
        <a:bodyPr/>
        <a:lstStyle/>
        <a:p>
          <a:endParaRPr lang="ru-RU"/>
        </a:p>
      </dgm:t>
    </dgm:pt>
    <dgm:pt modelId="{97EC91DB-5CB6-4C0B-A631-496F04224694}" type="pres">
      <dgm:prSet presAssocID="{1A9DD973-EC39-4A68-A77C-2ECF4DCD2644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D1074AC8-5E5D-44C1-B388-B81C344112D7}" type="pres">
      <dgm:prSet presAssocID="{588776A5-BE7C-45A4-8D31-E3B314897870}" presName="node" presStyleLbl="node1" presStyleIdx="0" presStyleCnt="5" custScaleX="156969" custScaleY="121632" custRadScaleRad="137079" custRadScaleInc="131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8CB159-B422-44AE-B8B5-625D5ED9ED39}" type="pres">
      <dgm:prSet presAssocID="{0DA033CF-1F74-41A0-A1DB-61C2F84F241B}" presName="parTrans" presStyleLbl="sibTrans2D1" presStyleIdx="1" presStyleCnt="5"/>
      <dgm:spPr/>
      <dgm:t>
        <a:bodyPr/>
        <a:lstStyle/>
        <a:p>
          <a:endParaRPr lang="ru-RU"/>
        </a:p>
      </dgm:t>
    </dgm:pt>
    <dgm:pt modelId="{C74EEFA6-9443-467D-80D2-A9F3759B18C7}" type="pres">
      <dgm:prSet presAssocID="{0DA033CF-1F74-41A0-A1DB-61C2F84F241B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E0A4CD80-46A9-4C58-B3C2-2D572F0DFB5F}" type="pres">
      <dgm:prSet presAssocID="{07863912-AE71-4D83-B893-846A34E6A8F5}" presName="node" presStyleLbl="node1" presStyleIdx="1" presStyleCnt="5" custScaleX="160897" custScaleY="121625" custRadScaleRad="72769" custRadScaleInc="292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264C7A-5A81-4BAE-807A-A681681D9954}" type="pres">
      <dgm:prSet presAssocID="{9B11D306-C12F-4640-91AB-ACC9B5815404}" presName="parTrans" presStyleLbl="sibTrans2D1" presStyleIdx="2" presStyleCnt="5"/>
      <dgm:spPr/>
      <dgm:t>
        <a:bodyPr/>
        <a:lstStyle/>
        <a:p>
          <a:endParaRPr lang="ru-RU"/>
        </a:p>
      </dgm:t>
    </dgm:pt>
    <dgm:pt modelId="{1AE3F483-3871-4C84-A9B4-5E77EBA6EBAF}" type="pres">
      <dgm:prSet presAssocID="{9B11D306-C12F-4640-91AB-ACC9B5815404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DA20B577-E084-4A3A-8A0B-24E3B4429303}" type="pres">
      <dgm:prSet presAssocID="{8C57921B-9F9A-4A12-96DC-48B8956366B2}" presName="node" presStyleLbl="node1" presStyleIdx="2" presStyleCnt="5" custScaleX="153345" custScaleY="127469" custRadScaleRad="114272" custRadScaleInc="-130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29D24-0D62-4224-8B03-8D0408277A71}" type="pres">
      <dgm:prSet presAssocID="{0AB819E3-ED0B-4CAC-8F15-CCB73362C661}" presName="parTrans" presStyleLbl="sibTrans2D1" presStyleIdx="3" presStyleCnt="5"/>
      <dgm:spPr/>
      <dgm:t>
        <a:bodyPr/>
        <a:lstStyle/>
        <a:p>
          <a:endParaRPr lang="ru-RU"/>
        </a:p>
      </dgm:t>
    </dgm:pt>
    <dgm:pt modelId="{3E798519-3937-4055-B2E7-51689B1FB2AB}" type="pres">
      <dgm:prSet presAssocID="{0AB819E3-ED0B-4CAC-8F15-CCB73362C661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9B89C421-F0D8-44E3-BD0A-4C6E08938364}" type="pres">
      <dgm:prSet presAssocID="{619228FD-C9AD-4705-B503-327EEEB0A22B}" presName="node" presStyleLbl="node1" presStyleIdx="3" presStyleCnt="5" custScaleX="157078" custScaleY="119781" custRadScaleRad="115474" custRadScaleInc="106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94444-8331-41F3-825C-CDF51849DCA2}" type="pres">
      <dgm:prSet presAssocID="{287A77F4-8EA4-43EC-A2C0-329CDC7FE0DE}" presName="parTrans" presStyleLbl="sibTrans2D1" presStyleIdx="4" presStyleCnt="5"/>
      <dgm:spPr/>
      <dgm:t>
        <a:bodyPr/>
        <a:lstStyle/>
        <a:p>
          <a:endParaRPr lang="ru-RU"/>
        </a:p>
      </dgm:t>
    </dgm:pt>
    <dgm:pt modelId="{59C94386-71C3-4F84-9524-F75FD0E856A7}" type="pres">
      <dgm:prSet presAssocID="{287A77F4-8EA4-43EC-A2C0-329CDC7FE0DE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30D3701F-8426-4130-8133-4F32806D0F99}" type="pres">
      <dgm:prSet presAssocID="{28B84F80-1713-45FA-A668-2A067E450039}" presName="node" presStyleLbl="node1" presStyleIdx="4" presStyleCnt="5" custScaleX="161261" custScaleY="128429" custRadScaleRad="142660" custRadScaleInc="52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885F54-15E8-4072-937F-9226D74628F7}" srcId="{BA682FE1-2192-4218-91DA-F2CBAB1FCE8C}" destId="{28B84F80-1713-45FA-A668-2A067E450039}" srcOrd="4" destOrd="0" parTransId="{287A77F4-8EA4-43EC-A2C0-329CDC7FE0DE}" sibTransId="{24C1311F-162C-4A4D-8A85-EC801F515A2B}"/>
    <dgm:cxn modelId="{13DFE395-6577-4DDD-8069-407818D5D43E}" type="presOf" srcId="{BA682FE1-2192-4218-91DA-F2CBAB1FCE8C}" destId="{5BA57D3B-B957-4C14-86AF-B165A268892B}" srcOrd="0" destOrd="0" presId="urn:microsoft.com/office/officeart/2005/8/layout/radial5"/>
    <dgm:cxn modelId="{B60151D5-6939-4E11-A37D-DE71E38A6A78}" type="presOf" srcId="{9B11D306-C12F-4640-91AB-ACC9B5815404}" destId="{1AE3F483-3871-4C84-A9B4-5E77EBA6EBAF}" srcOrd="1" destOrd="0" presId="urn:microsoft.com/office/officeart/2005/8/layout/radial5"/>
    <dgm:cxn modelId="{25E09202-B50A-4769-82F9-55C7D2E4FA4A}" type="presOf" srcId="{8C57921B-9F9A-4A12-96DC-48B8956366B2}" destId="{DA20B577-E084-4A3A-8A0B-24E3B4429303}" srcOrd="0" destOrd="0" presId="urn:microsoft.com/office/officeart/2005/8/layout/radial5"/>
    <dgm:cxn modelId="{1139FA4B-BFFF-4621-BD40-B35EE105B72F}" type="presOf" srcId="{588776A5-BE7C-45A4-8D31-E3B314897870}" destId="{D1074AC8-5E5D-44C1-B388-B81C344112D7}" srcOrd="0" destOrd="0" presId="urn:microsoft.com/office/officeart/2005/8/layout/radial5"/>
    <dgm:cxn modelId="{7DCC30B5-142F-40A9-BC4D-A989285754CC}" type="presOf" srcId="{28B84F80-1713-45FA-A668-2A067E450039}" destId="{30D3701F-8426-4130-8133-4F32806D0F99}" srcOrd="0" destOrd="0" presId="urn:microsoft.com/office/officeart/2005/8/layout/radial5"/>
    <dgm:cxn modelId="{9CE7A299-E0D4-4597-855C-E4000A19BCEC}" type="presOf" srcId="{CED53A93-71E8-4EC2-8BE5-91938792F43B}" destId="{AD23C868-BBE9-4AD3-9353-B6E3296BB331}" srcOrd="0" destOrd="0" presId="urn:microsoft.com/office/officeart/2005/8/layout/radial5"/>
    <dgm:cxn modelId="{958F3B5C-D16B-43A5-9C9E-238208ACFB7F}" type="presOf" srcId="{287A77F4-8EA4-43EC-A2C0-329CDC7FE0DE}" destId="{59C94386-71C3-4F84-9524-F75FD0E856A7}" srcOrd="1" destOrd="0" presId="urn:microsoft.com/office/officeart/2005/8/layout/radial5"/>
    <dgm:cxn modelId="{AB15347A-2CBC-4AFD-B7EF-B4CC10A6D363}" srcId="{BA682FE1-2192-4218-91DA-F2CBAB1FCE8C}" destId="{619228FD-C9AD-4705-B503-327EEEB0A22B}" srcOrd="3" destOrd="0" parTransId="{0AB819E3-ED0B-4CAC-8F15-CCB73362C661}" sibTransId="{5D51E19F-BAA3-43AC-B743-91DBCF139CFD}"/>
    <dgm:cxn modelId="{EA80E79B-734B-4386-B7E9-A4ACA8A6F797}" type="presOf" srcId="{07863912-AE71-4D83-B893-846A34E6A8F5}" destId="{E0A4CD80-46A9-4C58-B3C2-2D572F0DFB5F}" srcOrd="0" destOrd="0" presId="urn:microsoft.com/office/officeart/2005/8/layout/radial5"/>
    <dgm:cxn modelId="{908B511E-548F-44CD-AF4F-80BA15115727}" type="presOf" srcId="{287A77F4-8EA4-43EC-A2C0-329CDC7FE0DE}" destId="{7CD94444-8331-41F3-825C-CDF51849DCA2}" srcOrd="0" destOrd="0" presId="urn:microsoft.com/office/officeart/2005/8/layout/radial5"/>
    <dgm:cxn modelId="{F9E2AD05-6856-40A4-A0AE-F54BED5A6DC0}" srcId="{BA682FE1-2192-4218-91DA-F2CBAB1FCE8C}" destId="{588776A5-BE7C-45A4-8D31-E3B314897870}" srcOrd="0" destOrd="0" parTransId="{1A9DD973-EC39-4A68-A77C-2ECF4DCD2644}" sibTransId="{7B72D89A-8F5E-421D-ACDA-982668C97016}"/>
    <dgm:cxn modelId="{D098D0D2-A035-4A7D-A0BE-A7725B628092}" type="presOf" srcId="{1A9DD973-EC39-4A68-A77C-2ECF4DCD2644}" destId="{97EC91DB-5CB6-4C0B-A631-496F04224694}" srcOrd="1" destOrd="0" presId="urn:microsoft.com/office/officeart/2005/8/layout/radial5"/>
    <dgm:cxn modelId="{2803BC29-01F3-48EE-841C-E16CB543E918}" srcId="{BA682FE1-2192-4218-91DA-F2CBAB1FCE8C}" destId="{8C57921B-9F9A-4A12-96DC-48B8956366B2}" srcOrd="2" destOrd="0" parTransId="{9B11D306-C12F-4640-91AB-ACC9B5815404}" sibTransId="{5455E29E-5DA8-41FF-AF9F-F1B952FAA3C2}"/>
    <dgm:cxn modelId="{3D68F9BC-3C67-4768-BB8C-13D92FFF6005}" type="presOf" srcId="{0DA033CF-1F74-41A0-A1DB-61C2F84F241B}" destId="{118CB159-B422-44AE-B8B5-625D5ED9ED39}" srcOrd="0" destOrd="0" presId="urn:microsoft.com/office/officeart/2005/8/layout/radial5"/>
    <dgm:cxn modelId="{F5E66F06-B699-4544-932C-88ECE73A9172}" type="presOf" srcId="{1A9DD973-EC39-4A68-A77C-2ECF4DCD2644}" destId="{4BFCC67C-01E0-4706-B8B4-1F8F2C2F130B}" srcOrd="0" destOrd="0" presId="urn:microsoft.com/office/officeart/2005/8/layout/radial5"/>
    <dgm:cxn modelId="{B18D7721-F9C6-4854-96D1-CA01A00DDF1A}" srcId="{CED53A93-71E8-4EC2-8BE5-91938792F43B}" destId="{BA682FE1-2192-4218-91DA-F2CBAB1FCE8C}" srcOrd="0" destOrd="0" parTransId="{60F4C142-7554-4827-A039-0A723CAD5914}" sibTransId="{110D044A-52F2-49E8-9CEC-DD72DA85180E}"/>
    <dgm:cxn modelId="{873AC91B-ED2A-43CC-837C-12184BFBCE2B}" type="presOf" srcId="{0AB819E3-ED0B-4CAC-8F15-CCB73362C661}" destId="{30729D24-0D62-4224-8B03-8D0408277A71}" srcOrd="0" destOrd="0" presId="urn:microsoft.com/office/officeart/2005/8/layout/radial5"/>
    <dgm:cxn modelId="{2B3435DD-5B8F-4980-BAF7-E22C53735FAA}" type="presOf" srcId="{0AB819E3-ED0B-4CAC-8F15-CCB73362C661}" destId="{3E798519-3937-4055-B2E7-51689B1FB2AB}" srcOrd="1" destOrd="0" presId="urn:microsoft.com/office/officeart/2005/8/layout/radial5"/>
    <dgm:cxn modelId="{D699AA49-EDFF-4E90-80EA-D553E4213EA1}" type="presOf" srcId="{9B11D306-C12F-4640-91AB-ACC9B5815404}" destId="{CB264C7A-5A81-4BAE-807A-A681681D9954}" srcOrd="0" destOrd="0" presId="urn:microsoft.com/office/officeart/2005/8/layout/radial5"/>
    <dgm:cxn modelId="{8C8F141B-2D0D-41CC-93BC-E70E0857B5C9}" type="presOf" srcId="{0DA033CF-1F74-41A0-A1DB-61C2F84F241B}" destId="{C74EEFA6-9443-467D-80D2-A9F3759B18C7}" srcOrd="1" destOrd="0" presId="urn:microsoft.com/office/officeart/2005/8/layout/radial5"/>
    <dgm:cxn modelId="{0277F908-9260-4B3C-A407-B53144866E0B}" type="presOf" srcId="{619228FD-C9AD-4705-B503-327EEEB0A22B}" destId="{9B89C421-F0D8-44E3-BD0A-4C6E08938364}" srcOrd="0" destOrd="0" presId="urn:microsoft.com/office/officeart/2005/8/layout/radial5"/>
    <dgm:cxn modelId="{059A19B1-2F0D-4E2B-AFA8-A4574710F115}" srcId="{BA682FE1-2192-4218-91DA-F2CBAB1FCE8C}" destId="{07863912-AE71-4D83-B893-846A34E6A8F5}" srcOrd="1" destOrd="0" parTransId="{0DA033CF-1F74-41A0-A1DB-61C2F84F241B}" sibTransId="{A1D2972D-22B4-468B-966C-20DAA51184F5}"/>
    <dgm:cxn modelId="{103A87AA-D22E-4F42-82E5-9444D6FC85EE}" type="presParOf" srcId="{AD23C868-BBE9-4AD3-9353-B6E3296BB331}" destId="{5BA57D3B-B957-4C14-86AF-B165A268892B}" srcOrd="0" destOrd="0" presId="urn:microsoft.com/office/officeart/2005/8/layout/radial5"/>
    <dgm:cxn modelId="{4644F0EB-32C3-4FC9-A97F-149FF766E4DF}" type="presParOf" srcId="{AD23C868-BBE9-4AD3-9353-B6E3296BB331}" destId="{4BFCC67C-01E0-4706-B8B4-1F8F2C2F130B}" srcOrd="1" destOrd="0" presId="urn:microsoft.com/office/officeart/2005/8/layout/radial5"/>
    <dgm:cxn modelId="{E6C147A2-4407-467B-83D7-798F30382B62}" type="presParOf" srcId="{4BFCC67C-01E0-4706-B8B4-1F8F2C2F130B}" destId="{97EC91DB-5CB6-4C0B-A631-496F04224694}" srcOrd="0" destOrd="0" presId="urn:microsoft.com/office/officeart/2005/8/layout/radial5"/>
    <dgm:cxn modelId="{8026CDBA-963E-4064-8666-C8E5575D36C3}" type="presParOf" srcId="{AD23C868-BBE9-4AD3-9353-B6E3296BB331}" destId="{D1074AC8-5E5D-44C1-B388-B81C344112D7}" srcOrd="2" destOrd="0" presId="urn:microsoft.com/office/officeart/2005/8/layout/radial5"/>
    <dgm:cxn modelId="{35EAD32F-D4E2-4DEE-B7E5-CD5E7016C443}" type="presParOf" srcId="{AD23C868-BBE9-4AD3-9353-B6E3296BB331}" destId="{118CB159-B422-44AE-B8B5-625D5ED9ED39}" srcOrd="3" destOrd="0" presId="urn:microsoft.com/office/officeart/2005/8/layout/radial5"/>
    <dgm:cxn modelId="{026408F9-7824-4656-BE04-EB74DA2ACC78}" type="presParOf" srcId="{118CB159-B422-44AE-B8B5-625D5ED9ED39}" destId="{C74EEFA6-9443-467D-80D2-A9F3759B18C7}" srcOrd="0" destOrd="0" presId="urn:microsoft.com/office/officeart/2005/8/layout/radial5"/>
    <dgm:cxn modelId="{C1301159-4DD8-4F63-9AE4-3876E152ECC4}" type="presParOf" srcId="{AD23C868-BBE9-4AD3-9353-B6E3296BB331}" destId="{E0A4CD80-46A9-4C58-B3C2-2D572F0DFB5F}" srcOrd="4" destOrd="0" presId="urn:microsoft.com/office/officeart/2005/8/layout/radial5"/>
    <dgm:cxn modelId="{BABFBDD0-D6A6-484E-B586-DB636B3001CA}" type="presParOf" srcId="{AD23C868-BBE9-4AD3-9353-B6E3296BB331}" destId="{CB264C7A-5A81-4BAE-807A-A681681D9954}" srcOrd="5" destOrd="0" presId="urn:microsoft.com/office/officeart/2005/8/layout/radial5"/>
    <dgm:cxn modelId="{D63C26F7-D2F8-4FDE-8A22-0E9E32DE34F9}" type="presParOf" srcId="{CB264C7A-5A81-4BAE-807A-A681681D9954}" destId="{1AE3F483-3871-4C84-A9B4-5E77EBA6EBAF}" srcOrd="0" destOrd="0" presId="urn:microsoft.com/office/officeart/2005/8/layout/radial5"/>
    <dgm:cxn modelId="{0ADEFDB2-EC13-4713-B52E-A3C5336AD69C}" type="presParOf" srcId="{AD23C868-BBE9-4AD3-9353-B6E3296BB331}" destId="{DA20B577-E084-4A3A-8A0B-24E3B4429303}" srcOrd="6" destOrd="0" presId="urn:microsoft.com/office/officeart/2005/8/layout/radial5"/>
    <dgm:cxn modelId="{D9F65D12-347B-423D-9FA2-39DBD5846231}" type="presParOf" srcId="{AD23C868-BBE9-4AD3-9353-B6E3296BB331}" destId="{30729D24-0D62-4224-8B03-8D0408277A71}" srcOrd="7" destOrd="0" presId="urn:microsoft.com/office/officeart/2005/8/layout/radial5"/>
    <dgm:cxn modelId="{EB7A05AC-3AF3-4E84-A728-E7EC68E68019}" type="presParOf" srcId="{30729D24-0D62-4224-8B03-8D0408277A71}" destId="{3E798519-3937-4055-B2E7-51689B1FB2AB}" srcOrd="0" destOrd="0" presId="urn:microsoft.com/office/officeart/2005/8/layout/radial5"/>
    <dgm:cxn modelId="{54FF8311-7052-436B-9098-F3AFA2B58F53}" type="presParOf" srcId="{AD23C868-BBE9-4AD3-9353-B6E3296BB331}" destId="{9B89C421-F0D8-44E3-BD0A-4C6E08938364}" srcOrd="8" destOrd="0" presId="urn:microsoft.com/office/officeart/2005/8/layout/radial5"/>
    <dgm:cxn modelId="{123CBA16-C20B-4E9B-921C-AD343B556F2B}" type="presParOf" srcId="{AD23C868-BBE9-4AD3-9353-B6E3296BB331}" destId="{7CD94444-8331-41F3-825C-CDF51849DCA2}" srcOrd="9" destOrd="0" presId="urn:microsoft.com/office/officeart/2005/8/layout/radial5"/>
    <dgm:cxn modelId="{F139D940-20CA-4740-84A4-CABCC644C0EC}" type="presParOf" srcId="{7CD94444-8331-41F3-825C-CDF51849DCA2}" destId="{59C94386-71C3-4F84-9524-F75FD0E856A7}" srcOrd="0" destOrd="0" presId="urn:microsoft.com/office/officeart/2005/8/layout/radial5"/>
    <dgm:cxn modelId="{5D4A1CDF-3290-418E-9D4D-CC63A5E1F3B0}" type="presParOf" srcId="{AD23C868-BBE9-4AD3-9353-B6E3296BB331}" destId="{30D3701F-8426-4130-8133-4F32806D0F99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15718,4</a:t>
          </a:r>
          <a:endParaRPr lang="ru-RU" sz="2800" dirty="0" smtClean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A64F063-8E2B-4178-A591-FB7DC84F714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ЖКХ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1695,1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10,8%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0AA0458B-F171-4752-8952-9B01C6B0DB39}" type="parTrans" cxnId="{F718F0FC-62BE-416F-9ADA-B34C235F42C9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9C56CFB-41C2-42EC-BF79-8976EAE3D7E1}" type="sibTrans" cxnId="{F718F0FC-62BE-416F-9ADA-B34C235F42C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Культура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8340,1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53,1%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ВУС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208,0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1,3%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Спорт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8,0 тыс. рублей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 или 0, 1%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136,5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0,9%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5286,7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33,6%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93951" custLinFactNeighborX="2892" custLinFactNeighborY="-189"/>
      <dgm:spPr/>
      <dgm:t>
        <a:bodyPr/>
        <a:lstStyle/>
        <a:p>
          <a:endParaRPr lang="ru-RU"/>
        </a:p>
      </dgm:t>
    </dgm:pt>
    <dgm:pt modelId="{9A99AA90-6398-4A9E-9C90-9A289D0B4ED1}" type="pres">
      <dgm:prSet presAssocID="{0AA0458B-F171-4752-8952-9B01C6B0DB39}" presName="Name9" presStyleLbl="parChTrans1D2" presStyleIdx="0" presStyleCnt="6"/>
      <dgm:spPr/>
      <dgm:t>
        <a:bodyPr/>
        <a:lstStyle/>
        <a:p>
          <a:endParaRPr lang="ru-RU"/>
        </a:p>
      </dgm:t>
    </dgm:pt>
    <dgm:pt modelId="{2AE10A3F-8376-4022-8435-7D23E2A99C52}" type="pres">
      <dgm:prSet presAssocID="{0AA0458B-F171-4752-8952-9B01C6B0DB39}" presName="connTx" presStyleLbl="parChTrans1D2" presStyleIdx="0" presStyleCnt="6"/>
      <dgm:spPr/>
      <dgm:t>
        <a:bodyPr/>
        <a:lstStyle/>
        <a:p>
          <a:endParaRPr lang="ru-RU"/>
        </a:p>
      </dgm:t>
    </dgm:pt>
    <dgm:pt modelId="{8E90EB8E-B405-4CFE-8B98-4A3730E11E4A}" type="pres">
      <dgm:prSet presAssocID="{2A64F063-8E2B-4178-A591-FB7DC84F714A}" presName="node" presStyleLbl="node1" presStyleIdx="0" presStyleCnt="6" custScaleX="145447" custScaleY="145447" custRadScaleRad="178801" custRadScaleInc="-62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1" presStyleCnt="6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1" presStyleCnt="6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1" presStyleCnt="6" custScaleX="145447" custScaleY="145447" custRadScaleRad="134422" custRadScaleInc="-61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2" presStyleCnt="6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2" presStyleCnt="6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2" presStyleCnt="6" custScaleX="145447" custScaleY="145447" custRadScaleRad="158701" custRadScaleInc="-87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3" presStyleCnt="6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3" presStyleCnt="6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3" presStyleCnt="6" custScaleX="145447" custScaleY="145447" custRadScaleRad="107651" custRadScaleInc="-133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4" presStyleCnt="6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4" presStyleCnt="6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4" presStyleCnt="6" custScaleX="145447" custScaleY="145447" custRadScaleRad="115838" custRadScaleInc="-512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5" presStyleCnt="6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5" presStyleCnt="6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5" presStyleCnt="6" custAng="0" custScaleX="145447" custScaleY="145447" custRadScaleRad="152613" custRadScaleInc="-789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296706-1495-4D2C-9F20-9F059E317CA8}" type="presOf" srcId="{11E86306-1FA3-4165-81CF-E5CFBAACAB41}" destId="{6C400A76-512C-4622-ABC7-4A7262143CD7}" srcOrd="1" destOrd="0" presId="urn:microsoft.com/office/officeart/2005/8/layout/radial1"/>
    <dgm:cxn modelId="{9842FCAE-32E4-42E4-AD1E-B0E8C60F1A95}" type="presOf" srcId="{948D7AA2-6A07-4029-958A-456C6A888F0B}" destId="{D418F6EB-147F-4047-B751-E8166DE58772}" srcOrd="0" destOrd="0" presId="urn:microsoft.com/office/officeart/2005/8/layout/radial1"/>
    <dgm:cxn modelId="{1344ECFD-83F7-4108-9218-14264E14416B}" type="presOf" srcId="{0AA0458B-F171-4752-8952-9B01C6B0DB39}" destId="{9A99AA90-6398-4A9E-9C90-9A289D0B4ED1}" srcOrd="0" destOrd="0" presId="urn:microsoft.com/office/officeart/2005/8/layout/radial1"/>
    <dgm:cxn modelId="{0E5434CD-B92E-4934-9A5F-339BA8CB5A2B}" type="presOf" srcId="{4199C120-FE21-41AC-9A33-F6885A63D66E}" destId="{38A04AD7-3C30-42FD-9169-981E636C19E5}" srcOrd="0" destOrd="0" presId="urn:microsoft.com/office/officeart/2005/8/layout/radial1"/>
    <dgm:cxn modelId="{D50556C2-7737-4424-B999-AB41BE42BEF3}" type="presOf" srcId="{4199C120-FE21-41AC-9A33-F6885A63D66E}" destId="{ACABAC21-A12D-4CBC-B952-3A73C95768F1}" srcOrd="1" destOrd="0" presId="urn:microsoft.com/office/officeart/2005/8/layout/radial1"/>
    <dgm:cxn modelId="{BD8F1844-E3D2-46D2-9AA7-C74EBEED5E56}" type="presOf" srcId="{1B234536-2071-46C6-A491-AF4B1A3F9FEB}" destId="{30E7B6AA-B589-42F5-B263-2F67E7BFE06E}" srcOrd="0" destOrd="0" presId="urn:microsoft.com/office/officeart/2005/8/layout/radial1"/>
    <dgm:cxn modelId="{3BDE6083-9826-4998-9A4E-4396C743E760}" type="presOf" srcId="{850BDB31-7899-47A8-8A8D-2651EE81DB1C}" destId="{B6C2774B-CEC3-4885-8925-9AD4E72E39CE}" srcOrd="1" destOrd="0" presId="urn:microsoft.com/office/officeart/2005/8/layout/radial1"/>
    <dgm:cxn modelId="{DC1E9E91-D314-4057-9837-EDA4FA4AE6F0}" type="presOf" srcId="{A2E5F42E-C718-432A-8A41-71BF82BBE18E}" destId="{5514A104-9BD3-4559-9BDA-E17D63A5FAED}" srcOrd="1" destOrd="0" presId="urn:microsoft.com/office/officeart/2005/8/layout/radial1"/>
    <dgm:cxn modelId="{83B2199A-9C5B-452C-8F96-DB1CDA39564D}" type="presOf" srcId="{C3B366E1-35BE-4501-9211-79E56F24F0B1}" destId="{21AB2C71-7445-44F1-88DA-8920B87614F7}" srcOrd="0" destOrd="0" presId="urn:microsoft.com/office/officeart/2005/8/layout/radial1"/>
    <dgm:cxn modelId="{E949CF96-4C0F-4A7C-B712-2339A33EFD54}" type="presOf" srcId="{84FA42E0-3171-4CBA-9E87-E80A4C844FE3}" destId="{5A8679B6-7689-4D75-A7A5-C24CDE107484}" srcOrd="0" destOrd="0" presId="urn:microsoft.com/office/officeart/2005/8/layout/radial1"/>
    <dgm:cxn modelId="{D85264E3-9117-4119-B98B-48C5328DB343}" srcId="{B179D74B-D7BA-4ED1-A72F-D0DA76E8417A}" destId="{84FA42E0-3171-4CBA-9E87-E80A4C844FE3}" srcOrd="2" destOrd="0" parTransId="{8AB6F3CB-D047-4C8E-B920-0BDFB57A2588}" sibTransId="{8ECB2E2B-7E53-417D-BCDE-DA522F6C8195}"/>
    <dgm:cxn modelId="{EE5ED6C8-3C2A-4568-8D0F-8E9F80CDB84E}" srcId="{B179D74B-D7BA-4ED1-A72F-D0DA76E8417A}" destId="{948D7AA2-6A07-4029-958A-456C6A888F0B}" srcOrd="3" destOrd="0" parTransId="{850BDB31-7899-47A8-8A8D-2651EE81DB1C}" sibTransId="{5E26D90B-22ED-4AB4-8D07-24D8137BEB98}"/>
    <dgm:cxn modelId="{EF5B5417-338A-4CE4-B805-0D26C70F02C8}" type="presOf" srcId="{11E86306-1FA3-4165-81CF-E5CFBAACAB41}" destId="{D23AFAD6-9784-476C-B26A-F6CCAEF2A753}" srcOrd="0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3A88AF35-0304-4E82-9134-C3828ECD88DB}" type="presOf" srcId="{2A64F063-8E2B-4178-A591-FB7DC84F714A}" destId="{8E90EB8E-B405-4CFE-8B98-4A3730E11E4A}" srcOrd="0" destOrd="0" presId="urn:microsoft.com/office/officeart/2005/8/layout/radial1"/>
    <dgm:cxn modelId="{1B2D08A9-FD2B-4C26-B84F-A6C6038E479D}" srcId="{B179D74B-D7BA-4ED1-A72F-D0DA76E8417A}" destId="{C3B366E1-35BE-4501-9211-79E56F24F0B1}" srcOrd="5" destOrd="0" parTransId="{4199C120-FE21-41AC-9A33-F6885A63D66E}" sibTransId="{AB4F022C-2B6F-4D5A-8949-0266BBDB6FAD}"/>
    <dgm:cxn modelId="{6EB6A937-C90C-4D65-8EBC-C60824F7F438}" type="presOf" srcId="{A2E5F42E-C718-432A-8A41-71BF82BBE18E}" destId="{BC211171-4868-4B1B-8C84-7AFE7DA92B72}" srcOrd="0" destOrd="0" presId="urn:microsoft.com/office/officeart/2005/8/layout/radial1"/>
    <dgm:cxn modelId="{94179C15-8BCE-4648-878D-2FDA92C3F688}" srcId="{B179D74B-D7BA-4ED1-A72F-D0DA76E8417A}" destId="{1B234536-2071-46C6-A491-AF4B1A3F9FEB}" srcOrd="1" destOrd="0" parTransId="{11E86306-1FA3-4165-81CF-E5CFBAACAB41}" sibTransId="{1EE3D30F-5CA2-4829-8D39-76AE15AD5942}"/>
    <dgm:cxn modelId="{78B2B201-0529-4D16-A7B7-BB6DB15E1A54}" type="presOf" srcId="{8AB6F3CB-D047-4C8E-B920-0BDFB57A2588}" destId="{1BB1C879-ADD1-46CE-9D67-364F5ECE1CD3}" srcOrd="0" destOrd="0" presId="urn:microsoft.com/office/officeart/2005/8/layout/radial1"/>
    <dgm:cxn modelId="{1E919026-7EBF-4A77-9321-F3DB4508D7EE}" type="presOf" srcId="{8AB6F3CB-D047-4C8E-B920-0BDFB57A2588}" destId="{62ECBD28-2110-4395-8718-5D140BE52464}" srcOrd="1" destOrd="0" presId="urn:microsoft.com/office/officeart/2005/8/layout/radial1"/>
    <dgm:cxn modelId="{1CF1307E-FBA1-4C04-BED4-01216A018864}" type="presOf" srcId="{052F7232-50DC-44E8-9F5D-8FEEAEB86E33}" destId="{9779251D-D94F-458D-8625-FA8430489ABD}" srcOrd="0" destOrd="0" presId="urn:microsoft.com/office/officeart/2005/8/layout/radial1"/>
    <dgm:cxn modelId="{452DE7E2-BFBD-4189-B0C1-D4F58042CF44}" srcId="{B179D74B-D7BA-4ED1-A72F-D0DA76E8417A}" destId="{052F7232-50DC-44E8-9F5D-8FEEAEB86E33}" srcOrd="4" destOrd="0" parTransId="{A2E5F42E-C718-432A-8A41-71BF82BBE18E}" sibTransId="{71ADD2D1-68BE-4C39-A17E-3E7AC1D147F0}"/>
    <dgm:cxn modelId="{E026C728-08EE-484E-91EC-C65BE9CBCD6A}" type="presOf" srcId="{B179D74B-D7BA-4ED1-A72F-D0DA76E8417A}" destId="{22672531-8C33-499F-A8B8-1F76FA72B8E1}" srcOrd="0" destOrd="0" presId="urn:microsoft.com/office/officeart/2005/8/layout/radial1"/>
    <dgm:cxn modelId="{F718F0FC-62BE-416F-9ADA-B34C235F42C9}" srcId="{B179D74B-D7BA-4ED1-A72F-D0DA76E8417A}" destId="{2A64F063-8E2B-4178-A591-FB7DC84F714A}" srcOrd="0" destOrd="0" parTransId="{0AA0458B-F171-4752-8952-9B01C6B0DB39}" sibTransId="{D9C56CFB-41C2-42EC-BF79-8976EAE3D7E1}"/>
    <dgm:cxn modelId="{9029B2FA-0A3B-4A3F-907B-0A0A65431BB1}" type="presOf" srcId="{0AA0458B-F171-4752-8952-9B01C6B0DB39}" destId="{2AE10A3F-8376-4022-8435-7D23E2A99C52}" srcOrd="1" destOrd="0" presId="urn:microsoft.com/office/officeart/2005/8/layout/radial1"/>
    <dgm:cxn modelId="{8BCCBB89-D1FB-49FF-A40B-025093345DB8}" type="presOf" srcId="{850BDB31-7899-47A8-8A8D-2651EE81DB1C}" destId="{A5A442AC-CDA8-474B-92EE-3D632F0EC957}" srcOrd="0" destOrd="0" presId="urn:microsoft.com/office/officeart/2005/8/layout/radial1"/>
    <dgm:cxn modelId="{A55F461F-824E-4839-B082-0646D65B5EE4}" type="presOf" srcId="{1F8E4B7B-3190-492B-BA7B-9B52CE7D79BE}" destId="{FC4E895A-5CB6-4776-9D34-BC12EF08CF61}" srcOrd="0" destOrd="0" presId="urn:microsoft.com/office/officeart/2005/8/layout/radial1"/>
    <dgm:cxn modelId="{76AB26DF-619F-497D-B8D2-3C4BE08DBDE4}" type="presParOf" srcId="{FC4E895A-5CB6-4776-9D34-BC12EF08CF61}" destId="{22672531-8C33-499F-A8B8-1F76FA72B8E1}" srcOrd="0" destOrd="0" presId="urn:microsoft.com/office/officeart/2005/8/layout/radial1"/>
    <dgm:cxn modelId="{8F74A537-D14F-4D05-911E-13C54DA127A9}" type="presParOf" srcId="{FC4E895A-5CB6-4776-9D34-BC12EF08CF61}" destId="{9A99AA90-6398-4A9E-9C90-9A289D0B4ED1}" srcOrd="1" destOrd="0" presId="urn:microsoft.com/office/officeart/2005/8/layout/radial1"/>
    <dgm:cxn modelId="{5B734510-9C03-4EDB-B86A-217F6B9573DB}" type="presParOf" srcId="{9A99AA90-6398-4A9E-9C90-9A289D0B4ED1}" destId="{2AE10A3F-8376-4022-8435-7D23E2A99C52}" srcOrd="0" destOrd="0" presId="urn:microsoft.com/office/officeart/2005/8/layout/radial1"/>
    <dgm:cxn modelId="{A7AB733E-662C-43CC-8DE0-2F5B7C99B27E}" type="presParOf" srcId="{FC4E895A-5CB6-4776-9D34-BC12EF08CF61}" destId="{8E90EB8E-B405-4CFE-8B98-4A3730E11E4A}" srcOrd="2" destOrd="0" presId="urn:microsoft.com/office/officeart/2005/8/layout/radial1"/>
    <dgm:cxn modelId="{821B9EAF-C484-49ED-AF5A-F6F816AE4868}" type="presParOf" srcId="{FC4E895A-5CB6-4776-9D34-BC12EF08CF61}" destId="{D23AFAD6-9784-476C-B26A-F6CCAEF2A753}" srcOrd="3" destOrd="0" presId="urn:microsoft.com/office/officeart/2005/8/layout/radial1"/>
    <dgm:cxn modelId="{89FD3960-2C98-435F-AD4B-E8BCADF6070A}" type="presParOf" srcId="{D23AFAD6-9784-476C-B26A-F6CCAEF2A753}" destId="{6C400A76-512C-4622-ABC7-4A7262143CD7}" srcOrd="0" destOrd="0" presId="urn:microsoft.com/office/officeart/2005/8/layout/radial1"/>
    <dgm:cxn modelId="{BE3EFAE4-AFD5-4A7E-B91D-6DA4F0EA0E87}" type="presParOf" srcId="{FC4E895A-5CB6-4776-9D34-BC12EF08CF61}" destId="{30E7B6AA-B589-42F5-B263-2F67E7BFE06E}" srcOrd="4" destOrd="0" presId="urn:microsoft.com/office/officeart/2005/8/layout/radial1"/>
    <dgm:cxn modelId="{CDF08BF1-2669-4523-A14D-FD05257BE043}" type="presParOf" srcId="{FC4E895A-5CB6-4776-9D34-BC12EF08CF61}" destId="{1BB1C879-ADD1-46CE-9D67-364F5ECE1CD3}" srcOrd="5" destOrd="0" presId="urn:microsoft.com/office/officeart/2005/8/layout/radial1"/>
    <dgm:cxn modelId="{0EF5A0FC-C45B-4236-89C4-AF3D5038F200}" type="presParOf" srcId="{1BB1C879-ADD1-46CE-9D67-364F5ECE1CD3}" destId="{62ECBD28-2110-4395-8718-5D140BE52464}" srcOrd="0" destOrd="0" presId="urn:microsoft.com/office/officeart/2005/8/layout/radial1"/>
    <dgm:cxn modelId="{E0C99703-9AC5-476F-AB19-58C790112061}" type="presParOf" srcId="{FC4E895A-5CB6-4776-9D34-BC12EF08CF61}" destId="{5A8679B6-7689-4D75-A7A5-C24CDE107484}" srcOrd="6" destOrd="0" presId="urn:microsoft.com/office/officeart/2005/8/layout/radial1"/>
    <dgm:cxn modelId="{0450C529-9D5C-4494-ACCE-2D5C45601EF1}" type="presParOf" srcId="{FC4E895A-5CB6-4776-9D34-BC12EF08CF61}" destId="{A5A442AC-CDA8-474B-92EE-3D632F0EC957}" srcOrd="7" destOrd="0" presId="urn:microsoft.com/office/officeart/2005/8/layout/radial1"/>
    <dgm:cxn modelId="{2AFA651D-C265-48B3-B771-76A24BAF939A}" type="presParOf" srcId="{A5A442AC-CDA8-474B-92EE-3D632F0EC957}" destId="{B6C2774B-CEC3-4885-8925-9AD4E72E39CE}" srcOrd="0" destOrd="0" presId="urn:microsoft.com/office/officeart/2005/8/layout/radial1"/>
    <dgm:cxn modelId="{22D21CF7-B5E2-4811-96E2-A16B97AEF24D}" type="presParOf" srcId="{FC4E895A-5CB6-4776-9D34-BC12EF08CF61}" destId="{D418F6EB-147F-4047-B751-E8166DE58772}" srcOrd="8" destOrd="0" presId="urn:microsoft.com/office/officeart/2005/8/layout/radial1"/>
    <dgm:cxn modelId="{94C56392-F4C3-4845-AA8B-778104C51656}" type="presParOf" srcId="{FC4E895A-5CB6-4776-9D34-BC12EF08CF61}" destId="{BC211171-4868-4B1B-8C84-7AFE7DA92B72}" srcOrd="9" destOrd="0" presId="urn:microsoft.com/office/officeart/2005/8/layout/radial1"/>
    <dgm:cxn modelId="{0F8B5F62-6D6E-43C7-B488-1DE11FF3E352}" type="presParOf" srcId="{BC211171-4868-4B1B-8C84-7AFE7DA92B72}" destId="{5514A104-9BD3-4559-9BDA-E17D63A5FAED}" srcOrd="0" destOrd="0" presId="urn:microsoft.com/office/officeart/2005/8/layout/radial1"/>
    <dgm:cxn modelId="{0A4D4B31-5DB3-4702-8908-7F7DDA46482A}" type="presParOf" srcId="{FC4E895A-5CB6-4776-9D34-BC12EF08CF61}" destId="{9779251D-D94F-458D-8625-FA8430489ABD}" srcOrd="10" destOrd="0" presId="urn:microsoft.com/office/officeart/2005/8/layout/radial1"/>
    <dgm:cxn modelId="{4AE23CFB-9B77-4EDF-8EFC-001B812DD3C3}" type="presParOf" srcId="{FC4E895A-5CB6-4776-9D34-BC12EF08CF61}" destId="{38A04AD7-3C30-42FD-9169-981E636C19E5}" srcOrd="11" destOrd="0" presId="urn:microsoft.com/office/officeart/2005/8/layout/radial1"/>
    <dgm:cxn modelId="{3858CC16-C46A-4DEE-87AB-8A6724DA7578}" type="presParOf" srcId="{38A04AD7-3C30-42FD-9169-981E636C19E5}" destId="{ACABAC21-A12D-4CBC-B952-3A73C95768F1}" srcOrd="0" destOrd="0" presId="urn:microsoft.com/office/officeart/2005/8/layout/radial1"/>
    <dgm:cxn modelId="{5EECF545-EA79-4E4F-B211-FC1408030B77}" type="presParOf" srcId="{FC4E895A-5CB6-4776-9D34-BC12EF08CF61}" destId="{21AB2C71-7445-44F1-88DA-8920B87614F7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55EFE-4297-409D-8024-A86124D887D9}">
      <dsp:nvSpPr>
        <dsp:cNvPr id="0" name=""/>
        <dsp:cNvSpPr/>
      </dsp:nvSpPr>
      <dsp:spPr>
        <a:xfrm>
          <a:off x="0" y="0"/>
          <a:ext cx="6559281" cy="1861050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Проект бюджета Коммунарского сельского поселения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на 2018 год и плановый период 2019 и 2020 годов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6559281" cy="1861050"/>
      </dsp:txXfrm>
    </dsp:sp>
    <dsp:sp modelId="{F5C3F7F1-CEA0-49C4-9AA0-D342FEFEA354}">
      <dsp:nvSpPr>
        <dsp:cNvPr id="0" name=""/>
        <dsp:cNvSpPr/>
      </dsp:nvSpPr>
      <dsp:spPr>
        <a:xfrm>
          <a:off x="282" y="1861050"/>
          <a:ext cx="2138887" cy="3908205"/>
        </a:xfrm>
        <a:prstGeom prst="rect">
          <a:avLst/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Коммунарского сельского поселения на 2018 – 2020 годы (Постановление Администрации Коммунарского сельского поселения № 263 от 06.10.2017)</a:t>
          </a:r>
          <a:endParaRPr lang="ru-RU" sz="160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282" y="1861050"/>
        <a:ext cx="2138887" cy="3908205"/>
      </dsp:txXfrm>
    </dsp:sp>
    <dsp:sp modelId="{FAE584BA-2169-4818-86D4-2DFBE33EDFFC}">
      <dsp:nvSpPr>
        <dsp:cNvPr id="0" name=""/>
        <dsp:cNvSpPr/>
      </dsp:nvSpPr>
      <dsp:spPr>
        <a:xfrm>
          <a:off x="2139170" y="1861050"/>
          <a:ext cx="2209914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Коммунарского сельского поселения на 2018 – 2020 годы (Постановление Администрации Коммунарского сельского поселения № 152 от 25.05.2017)</a:t>
          </a:r>
          <a:endParaRPr lang="ru-RU" sz="1600" kern="12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39170" y="1861050"/>
        <a:ext cx="2209914" cy="3908205"/>
      </dsp:txXfrm>
    </dsp:sp>
    <dsp:sp modelId="{77B589DE-2A0B-4817-8666-D284E4CFE8A0}">
      <dsp:nvSpPr>
        <dsp:cNvPr id="0" name=""/>
        <dsp:cNvSpPr/>
      </dsp:nvSpPr>
      <dsp:spPr>
        <a:xfrm>
          <a:off x="4349084" y="1861050"/>
          <a:ext cx="2209914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Коммунарского сельского поселения</a:t>
          </a:r>
          <a:endParaRPr lang="ru-RU" sz="1600" kern="12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49084" y="1861050"/>
        <a:ext cx="2209914" cy="3908205"/>
      </dsp:txXfrm>
    </dsp:sp>
    <dsp:sp modelId="{0676944B-FE3D-45BE-8DAB-E49AB82CA9B4}">
      <dsp:nvSpPr>
        <dsp:cNvPr id="0" name=""/>
        <dsp:cNvSpPr/>
      </dsp:nvSpPr>
      <dsp:spPr>
        <a:xfrm>
          <a:off x="0" y="5769255"/>
          <a:ext cx="6559281" cy="434245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A57D3B-B957-4C14-86AF-B165A268892B}">
      <dsp:nvSpPr>
        <dsp:cNvPr id="0" name=""/>
        <dsp:cNvSpPr/>
      </dsp:nvSpPr>
      <dsp:spPr>
        <a:xfrm>
          <a:off x="3343608" y="1342314"/>
          <a:ext cx="2390362" cy="21766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Главной идеологией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бюджетной политики Коммунарского сельского поселения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kern="1200" dirty="0" smtClean="0">
              <a:latin typeface="Times New Roman" pitchFamily="18" charset="0"/>
              <a:cs typeface="Times New Roman" pitchFamily="18" charset="0"/>
            </a:rPr>
            <a:t>является:</a:t>
          </a:r>
          <a:endParaRPr lang="ru-RU" sz="1400" i="0" kern="1200" dirty="0"/>
        </a:p>
      </dsp:txBody>
      <dsp:txXfrm>
        <a:off x="3693668" y="1661077"/>
        <a:ext cx="1690242" cy="1539121"/>
      </dsp:txXfrm>
    </dsp:sp>
    <dsp:sp modelId="{4BFCC67C-01E0-4706-B8B4-1F8F2C2F130B}">
      <dsp:nvSpPr>
        <dsp:cNvPr id="0" name=""/>
        <dsp:cNvSpPr/>
      </dsp:nvSpPr>
      <dsp:spPr>
        <a:xfrm rot="19879275">
          <a:off x="5632265" y="1468912"/>
          <a:ext cx="227639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636454" y="1605832"/>
        <a:ext cx="159347" cy="361598"/>
      </dsp:txXfrm>
    </dsp:sp>
    <dsp:sp modelId="{D1074AC8-5E5D-44C1-B388-B81C344112D7}">
      <dsp:nvSpPr>
        <dsp:cNvPr id="0" name=""/>
        <dsp:cNvSpPr/>
      </dsp:nvSpPr>
      <dsp:spPr>
        <a:xfrm>
          <a:off x="5685497" y="-35577"/>
          <a:ext cx="2782342" cy="215597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92962" y="280159"/>
        <a:ext cx="1967412" cy="1524507"/>
      </dsp:txXfrm>
    </dsp:sp>
    <dsp:sp modelId="{118CB159-B422-44AE-B8B5-625D5ED9ED39}">
      <dsp:nvSpPr>
        <dsp:cNvPr id="0" name=""/>
        <dsp:cNvSpPr/>
      </dsp:nvSpPr>
      <dsp:spPr>
        <a:xfrm rot="5253603">
          <a:off x="4450401" y="3483981"/>
          <a:ext cx="292224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4492368" y="3560720"/>
        <a:ext cx="204557" cy="361598"/>
      </dsp:txXfrm>
    </dsp:sp>
    <dsp:sp modelId="{E0A4CD80-46A9-4C58-B3C2-2D572F0DFB5F}">
      <dsp:nvSpPr>
        <dsp:cNvPr id="0" name=""/>
        <dsp:cNvSpPr/>
      </dsp:nvSpPr>
      <dsp:spPr>
        <a:xfrm>
          <a:off x="3228526" y="4068450"/>
          <a:ext cx="2851968" cy="215585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Соответствие финансовых возможностей Коммунарского сельского поселения ключевым направлениям развития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46187" y="4384168"/>
        <a:ext cx="2016646" cy="1524419"/>
      </dsp:txXfrm>
    </dsp:sp>
    <dsp:sp modelId="{CB264C7A-5A81-4BAE-807A-A681681D9954}">
      <dsp:nvSpPr>
        <dsp:cNvPr id="0" name=""/>
        <dsp:cNvSpPr/>
      </dsp:nvSpPr>
      <dsp:spPr>
        <a:xfrm rot="1438556">
          <a:off x="5724781" y="2730868"/>
          <a:ext cx="333340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729095" y="2831083"/>
        <a:ext cx="233338" cy="361598"/>
      </dsp:txXfrm>
    </dsp:sp>
    <dsp:sp modelId="{DA20B577-E084-4A3A-8A0B-24E3B4429303}">
      <dsp:nvSpPr>
        <dsp:cNvPr id="0" name=""/>
        <dsp:cNvSpPr/>
      </dsp:nvSpPr>
      <dsp:spPr>
        <a:xfrm>
          <a:off x="6026689" y="2567028"/>
          <a:ext cx="2718106" cy="225944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>
        <a:off x="6424746" y="2897916"/>
        <a:ext cx="1921992" cy="1597666"/>
      </dsp:txXfrm>
    </dsp:sp>
    <dsp:sp modelId="{30729D24-0D62-4224-8B03-8D0408277A71}">
      <dsp:nvSpPr>
        <dsp:cNvPr id="0" name=""/>
        <dsp:cNvSpPr/>
      </dsp:nvSpPr>
      <dsp:spPr>
        <a:xfrm rot="8886030">
          <a:off x="3029503" y="2941364"/>
          <a:ext cx="409266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00CCFF"/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143012" y="3029457"/>
        <a:ext cx="286486" cy="361598"/>
      </dsp:txXfrm>
    </dsp:sp>
    <dsp:sp modelId="{9B89C421-F0D8-44E3-BD0A-4C6E08938364}">
      <dsp:nvSpPr>
        <dsp:cNvPr id="0" name=""/>
        <dsp:cNvSpPr/>
      </dsp:nvSpPr>
      <dsp:spPr>
        <a:xfrm>
          <a:off x="425896" y="3062541"/>
          <a:ext cx="2784275" cy="2123169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Повышение прозрачности и открытости бюджетного процесса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33644" y="3373472"/>
        <a:ext cx="1968779" cy="1501307"/>
      </dsp:txXfrm>
    </dsp:sp>
    <dsp:sp modelId="{7CD94444-8331-41F3-825C-CDF51849DCA2}">
      <dsp:nvSpPr>
        <dsp:cNvPr id="0" name=""/>
        <dsp:cNvSpPr/>
      </dsp:nvSpPr>
      <dsp:spPr>
        <a:xfrm rot="12215655">
          <a:off x="3105838" y="1561404"/>
          <a:ext cx="265444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182142" y="1697874"/>
        <a:ext cx="185811" cy="361598"/>
      </dsp:txXfrm>
    </dsp:sp>
    <dsp:sp modelId="{30D3701F-8426-4130-8133-4F32806D0F99}">
      <dsp:nvSpPr>
        <dsp:cNvPr id="0" name=""/>
        <dsp:cNvSpPr/>
      </dsp:nvSpPr>
      <dsp:spPr>
        <a:xfrm>
          <a:off x="319852" y="73939"/>
          <a:ext cx="2858420" cy="227645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Обеспечение устойчивости и сбалансированности бюджетной системы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38458" y="407319"/>
        <a:ext cx="2021208" cy="16096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3016106" y="1556810"/>
          <a:ext cx="3361065" cy="2459328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17293,4</a:t>
          </a:r>
        </a:p>
      </dsp:txBody>
      <dsp:txXfrm>
        <a:off x="3508323" y="1916970"/>
        <a:ext cx="2376631" cy="1739008"/>
      </dsp:txXfrm>
    </dsp:sp>
    <dsp:sp modelId="{2CB797D3-131D-4B40-8D1C-3C0BCCD4E26A}">
      <dsp:nvSpPr>
        <dsp:cNvPr id="0" name=""/>
        <dsp:cNvSpPr/>
      </dsp:nvSpPr>
      <dsp:spPr>
        <a:xfrm rot="13671639">
          <a:off x="3665801" y="1702919"/>
          <a:ext cx="12342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2342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724426" y="1712314"/>
        <a:ext cx="6171" cy="6171"/>
      </dsp:txXfrm>
    </dsp:sp>
    <dsp:sp modelId="{9F81A141-1B04-4A03-B238-37F7A90993F2}">
      <dsp:nvSpPr>
        <dsp:cNvPr id="0" name=""/>
        <dsp:cNvSpPr/>
      </dsp:nvSpPr>
      <dsp:spPr>
        <a:xfrm>
          <a:off x="1691683" y="-27383"/>
          <a:ext cx="2586599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Дорожное хозяйство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1546,7 тыс. рублей или 8,9%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070482" y="242707"/>
        <a:ext cx="1829001" cy="1304110"/>
      </dsp:txXfrm>
    </dsp:sp>
    <dsp:sp modelId="{09F81971-61A1-4CB0-8EEA-38BD69D84A68}">
      <dsp:nvSpPr>
        <dsp:cNvPr id="0" name=""/>
        <dsp:cNvSpPr/>
      </dsp:nvSpPr>
      <dsp:spPr>
        <a:xfrm rot="18677698">
          <a:off x="5582213" y="1688654"/>
          <a:ext cx="135501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35501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46576" y="1697747"/>
        <a:ext cx="6775" cy="6775"/>
      </dsp:txXfrm>
    </dsp:sp>
    <dsp:sp modelId="{B4689F4D-C616-4B5A-AB08-969AFEC6F29C}">
      <dsp:nvSpPr>
        <dsp:cNvPr id="0" name=""/>
        <dsp:cNvSpPr/>
      </dsp:nvSpPr>
      <dsp:spPr>
        <a:xfrm>
          <a:off x="5292077" y="0"/>
          <a:ext cx="2084249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Пожарная безопасность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40,0 тыс. рублей  или 0,2% 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597308" y="270090"/>
        <a:ext cx="1473787" cy="1304110"/>
      </dsp:txXfrm>
    </dsp:sp>
    <dsp:sp modelId="{9A99AA90-6398-4A9E-9C90-9A289D0B4ED1}">
      <dsp:nvSpPr>
        <dsp:cNvPr id="0" name=""/>
        <dsp:cNvSpPr/>
      </dsp:nvSpPr>
      <dsp:spPr>
        <a:xfrm rot="20713304">
          <a:off x="6259556" y="2218089"/>
          <a:ext cx="1088663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088663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76671" y="2203353"/>
        <a:ext cx="54433" cy="54433"/>
      </dsp:txXfrm>
    </dsp:sp>
    <dsp:sp modelId="{8E90EB8E-B405-4CFE-8B98-4A3730E11E4A}">
      <dsp:nvSpPr>
        <dsp:cNvPr id="0" name=""/>
        <dsp:cNvSpPr/>
      </dsp:nvSpPr>
      <dsp:spPr>
        <a:xfrm>
          <a:off x="7299709" y="934357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ЖКХ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4504,2 тыс. рублей  или 26%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569799" y="1204447"/>
        <a:ext cx="1304110" cy="1304110"/>
      </dsp:txXfrm>
    </dsp:sp>
    <dsp:sp modelId="{D23AFAD6-9784-476C-B26A-F6CCAEF2A753}">
      <dsp:nvSpPr>
        <dsp:cNvPr id="0" name=""/>
        <dsp:cNvSpPr/>
      </dsp:nvSpPr>
      <dsp:spPr>
        <a:xfrm rot="1016387">
          <a:off x="6229705" y="3370231"/>
          <a:ext cx="848989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848989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32975" y="3361487"/>
        <a:ext cx="42449" cy="42449"/>
      </dsp:txXfrm>
    </dsp:sp>
    <dsp:sp modelId="{30E7B6AA-B589-42F5-B263-2F67E7BFE06E}">
      <dsp:nvSpPr>
        <dsp:cNvPr id="0" name=""/>
        <dsp:cNvSpPr/>
      </dsp:nvSpPr>
      <dsp:spPr>
        <a:xfrm>
          <a:off x="7020266" y="2852932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Культура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4427,6 тыс. рублей  или 25,6%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290356" y="3123022"/>
        <a:ext cx="1304110" cy="1304110"/>
      </dsp:txXfrm>
    </dsp:sp>
    <dsp:sp modelId="{1BB1C879-ADD1-46CE-9D67-364F5ECE1CD3}">
      <dsp:nvSpPr>
        <dsp:cNvPr id="0" name=""/>
        <dsp:cNvSpPr/>
      </dsp:nvSpPr>
      <dsp:spPr>
        <a:xfrm rot="3039773">
          <a:off x="5541083" y="3870509"/>
          <a:ext cx="108459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08459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92601" y="3880278"/>
        <a:ext cx="5422" cy="5422"/>
      </dsp:txXfrm>
    </dsp:sp>
    <dsp:sp modelId="{5A8679B6-7689-4D75-A7A5-C24CDE107484}">
      <dsp:nvSpPr>
        <dsp:cNvPr id="0" name=""/>
        <dsp:cNvSpPr/>
      </dsp:nvSpPr>
      <dsp:spPr>
        <a:xfrm>
          <a:off x="5292074" y="3716001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Прочие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6524,3 тыс. рублей  или 37,9%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562164" y="3986091"/>
        <a:ext cx="1304110" cy="1304110"/>
      </dsp:txXfrm>
    </dsp:sp>
    <dsp:sp modelId="{A5A442AC-CDA8-474B-92EE-3D632F0EC957}">
      <dsp:nvSpPr>
        <dsp:cNvPr id="0" name=""/>
        <dsp:cNvSpPr/>
      </dsp:nvSpPr>
      <dsp:spPr>
        <a:xfrm rot="7640422">
          <a:off x="3802966" y="3884579"/>
          <a:ext cx="9279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9279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847042" y="3894740"/>
        <a:ext cx="4639" cy="4639"/>
      </dsp:txXfrm>
    </dsp:sp>
    <dsp:sp modelId="{D418F6EB-147F-4047-B751-E8166DE58772}">
      <dsp:nvSpPr>
        <dsp:cNvPr id="0" name=""/>
        <dsp:cNvSpPr/>
      </dsp:nvSpPr>
      <dsp:spPr>
        <a:xfrm>
          <a:off x="2339749" y="3744949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ВУС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173,3 тыс. рублей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или 1%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609839" y="4015039"/>
        <a:ext cx="1304110" cy="1304110"/>
      </dsp:txXfrm>
    </dsp:sp>
    <dsp:sp modelId="{BC211171-4868-4B1B-8C84-7AFE7DA92B72}">
      <dsp:nvSpPr>
        <dsp:cNvPr id="0" name=""/>
        <dsp:cNvSpPr/>
      </dsp:nvSpPr>
      <dsp:spPr>
        <a:xfrm rot="9730654">
          <a:off x="2023676" y="3446507"/>
          <a:ext cx="116228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16228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575760" y="3429931"/>
        <a:ext cx="58114" cy="58114"/>
      </dsp:txXfrm>
    </dsp:sp>
    <dsp:sp modelId="{9779251D-D94F-458D-8625-FA8430489ABD}">
      <dsp:nvSpPr>
        <dsp:cNvPr id="0" name=""/>
        <dsp:cNvSpPr/>
      </dsp:nvSpPr>
      <dsp:spPr>
        <a:xfrm>
          <a:off x="251529" y="2996950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Спорт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20 тыс. рублей или 0,1%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21619" y="3267040"/>
        <a:ext cx="1304110" cy="1304110"/>
      </dsp:txXfrm>
    </dsp:sp>
    <dsp:sp modelId="{38A04AD7-3C30-42FD-9169-981E636C19E5}">
      <dsp:nvSpPr>
        <dsp:cNvPr id="0" name=""/>
        <dsp:cNvSpPr/>
      </dsp:nvSpPr>
      <dsp:spPr>
        <a:xfrm rot="11573220">
          <a:off x="1804634" y="2261554"/>
          <a:ext cx="130448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30448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424262" y="2241422"/>
        <a:ext cx="65224" cy="65224"/>
      </dsp:txXfrm>
    </dsp:sp>
    <dsp:sp modelId="{21AB2C71-7445-44F1-88DA-8920B87614F7}">
      <dsp:nvSpPr>
        <dsp:cNvPr id="0" name=""/>
        <dsp:cNvSpPr/>
      </dsp:nvSpPr>
      <dsp:spPr>
        <a:xfrm>
          <a:off x="0" y="1000755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57, 6 тыс. рублей  или 0,3%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70090" y="1270845"/>
        <a:ext cx="1304110" cy="1304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0.19608</cdr:x>
      <cdr:y>0.05172</cdr:y>
    </cdr:from>
    <cdr:to>
      <cdr:x>0.2384</cdr:x>
      <cdr:y>0.13793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H="1">
          <a:off x="1668101" y="216024"/>
          <a:ext cx="360028" cy="36005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>
              <a:lumMod val="95000"/>
              <a:lumOff val="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0.00139</cdr:x>
      <cdr:y>0.81081</cdr:y>
    </cdr:from>
    <cdr:to>
      <cdr:x>0.16784</cdr:x>
      <cdr:y>0.87706</cdr:y>
    </cdr:to>
    <cdr:sp macro="" textlink="">
      <cdr:nvSpPr>
        <cdr:cNvPr id="2" name="TextBox 1"/>
        <cdr:cNvSpPr txBox="1"/>
      </cdr:nvSpPr>
      <cdr:spPr>
        <a:xfrm xmlns:a="http://schemas.openxmlformats.org/drawingml/2006/main" rot="5400000">
          <a:off x="561786" y="3770838"/>
          <a:ext cx="353019" cy="14523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0.52281</cdr:x>
      <cdr:y>0.51351</cdr:y>
    </cdr:from>
    <cdr:to>
      <cdr:x>0.62537</cdr:x>
      <cdr:y>0.56757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404632" y="2736304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0.016</cdr:x>
      <cdr:y>0.86301</cdr:y>
    </cdr:from>
    <cdr:to>
      <cdr:x>0.17759</cdr:x>
      <cdr:y>0.93151</cdr:y>
    </cdr:to>
    <cdr:sp macro="" textlink="">
      <cdr:nvSpPr>
        <cdr:cNvPr id="2" name="TextBox 1"/>
        <cdr:cNvSpPr txBox="1"/>
      </cdr:nvSpPr>
      <cdr:spPr>
        <a:xfrm xmlns:a="http://schemas.openxmlformats.org/drawingml/2006/main" rot="5400000">
          <a:off x="694693" y="3986437"/>
          <a:ext cx="360040" cy="14601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0.52281</cdr:x>
      <cdr:y>0.51351</cdr:y>
    </cdr:from>
    <cdr:to>
      <cdr:x>0.62537</cdr:x>
      <cdr:y>0.56757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404632" y="2736304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7938" y="0"/>
            <a:ext cx="2922587" cy="49371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FC40B36-9229-4C85-897B-C246735CE643}" type="datetimeFigureOut">
              <a:rPr lang="ru-RU"/>
              <a:pPr>
                <a:defRPr/>
              </a:pPr>
              <a:t>15.11.2019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2588" cy="49371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7938" y="9377363"/>
            <a:ext cx="2922587" cy="49371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D0F6A6-461B-417B-8758-3E8B2B0122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71221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0653" tIns="45327" rIns="90653" bIns="4532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0653" tIns="45327" rIns="90653" bIns="4532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77AFEFF-0BFE-441A-B6D5-48E7612F5C3C}" type="datetimeFigureOut">
              <a:rPr lang="ru-RU"/>
              <a:pPr>
                <a:defRPr/>
              </a:pPr>
              <a:t>15.11.2019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3" tIns="45327" rIns="90653" bIns="4532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0653" tIns="45327" rIns="90653" bIns="45327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0653" tIns="45327" rIns="90653" bIns="4532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0653" tIns="45327" rIns="90653" bIns="4532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3A0803-1554-46DB-B380-B90F4476A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62833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3288" y="750888"/>
            <a:ext cx="4933950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82984" tIns="41492" rIns="82984" bIns="41492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3288" y="750888"/>
            <a:ext cx="4933950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4688" y="4689475"/>
            <a:ext cx="5394325" cy="4443413"/>
          </a:xfrm>
          <a:noFill/>
        </p:spPr>
        <p:txBody>
          <a:bodyPr wrap="none" lIns="83435" tIns="41717" rIns="83435" bIns="41717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1665F-8248-43A5-A283-302C714611DA}" type="datetime1">
              <a:rPr lang="ru-RU"/>
              <a:pPr>
                <a:defRPr/>
              </a:pPr>
              <a:t>15.11.2019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4DD48-B67D-4289-8F4F-9E2CA5551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AC729-8309-47CB-91CD-B69CE82B243D}" type="datetime1">
              <a:rPr lang="ru-RU"/>
              <a:pPr>
                <a:defRPr/>
              </a:pPr>
              <a:t>15.11.2019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ADCD3-37E2-4F45-9519-E618B9A6D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D1A3E-90D2-4B63-9D18-8E148258B8B0}" type="datetime1">
              <a:rPr lang="ru-RU"/>
              <a:pPr>
                <a:defRPr/>
              </a:pPr>
              <a:t>15.11.2019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3304C-3104-4728-8525-3FBF2AEF4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76" y="273850"/>
            <a:ext cx="8227061" cy="11424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ABA05-9E77-49A6-84BD-01DA97C11FC3}" type="datetime1">
              <a:rPr lang="ru-RU"/>
              <a:pPr>
                <a:defRPr/>
              </a:pPr>
              <a:t>15.11.2019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67E8D-CBC9-429E-808F-3050CCF74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CD3DA-A504-4EF9-8AB0-3EDB8FB1B7D5}" type="datetime1">
              <a:rPr lang="ru-RU"/>
              <a:pPr>
                <a:defRPr/>
              </a:pPr>
              <a:t>15.11.2019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7BA94-6353-4CFF-8A1C-B961F956B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30048-CE2A-4326-A92A-527CAE08BC23}" type="datetime1">
              <a:rPr lang="ru-RU"/>
              <a:pPr>
                <a:defRPr/>
              </a:pPr>
              <a:t>15.11.2019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C3044-BFFB-4136-A1C8-290309800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5ADED-2D72-449F-9FE8-540044C2AEEB}" type="datetime1">
              <a:rPr lang="ru-RU"/>
              <a:pPr>
                <a:defRPr/>
              </a:pPr>
              <a:t>15.11.2019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D4496-2E59-4A95-8CB4-F2A2CD167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A1F70-D255-4BC3-ADA4-20C2E4F3025C}" type="datetime1">
              <a:rPr lang="ru-RU"/>
              <a:pPr>
                <a:defRPr/>
              </a:pPr>
              <a:t>15.11.2019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A3380-A138-44C5-8010-A081DD66F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DA598-E95C-48FE-BCD3-2DB83FC5EF4B}" type="datetime1">
              <a:rPr lang="ru-RU"/>
              <a:pPr>
                <a:defRPr/>
              </a:pPr>
              <a:t>15.11.2019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80264-55F2-4A80-9881-C1BB1BD9D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5BC7A-04FD-495C-BBEC-EC49C1C9DB8A}" type="datetime1">
              <a:rPr lang="ru-RU"/>
              <a:pPr>
                <a:defRPr/>
              </a:pPr>
              <a:t>15.11.2019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9FD6D-8BA5-4425-BCA0-E116753627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758FF-1DB3-47B9-BC21-F331E7D5282C}" type="datetime1">
              <a:rPr lang="ru-RU"/>
              <a:pPr>
                <a:defRPr/>
              </a:pPr>
              <a:t>15.11.2019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45BB8-EC2E-4384-BB60-709DF9424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22CB3-4FFA-451E-84A5-1558634B368A}" type="datetime1">
              <a:rPr lang="ru-RU"/>
              <a:pPr>
                <a:defRPr/>
              </a:pPr>
              <a:t>15.11.2019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3F7D0-CF85-47E4-BC5E-C664264826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23123694-F344-4390-943A-2BCEE32F9161}" type="datetime1">
              <a:rPr lang="ru-RU"/>
              <a:pPr>
                <a:defRPr/>
              </a:pPr>
              <a:t>15.11.2019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17A184C5-022D-47AC-BF41-D5A21E3E39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3" r:id="rId2"/>
    <p:sldLayoutId id="2147483746" r:id="rId3"/>
    <p:sldLayoutId id="2147483732" r:id="rId4"/>
    <p:sldLayoutId id="2147483731" r:id="rId5"/>
    <p:sldLayoutId id="2147483730" r:id="rId6"/>
    <p:sldLayoutId id="2147483729" r:id="rId7"/>
    <p:sldLayoutId id="2147483728" r:id="rId8"/>
    <p:sldLayoutId id="2147483727" r:id="rId9"/>
    <p:sldLayoutId id="2147483726" r:id="rId10"/>
    <p:sldLayoutId id="2147483725" r:id="rId11"/>
    <p:sldLayoutId id="2147483724" r:id="rId12"/>
  </p:sldLayoutIdLst>
  <p:hf sldNum="0" hdr="0" ftr="0" dt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1285860"/>
            <a:ext cx="8194107" cy="2554545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бюджета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Сандатовского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поселения Сальского района на 2020год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плановый период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62013"/>
            <a:ext cx="7772400" cy="4111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51180984"/>
              </p:ext>
            </p:extLst>
          </p:nvPr>
        </p:nvGraphicFramePr>
        <p:xfrm>
          <a:off x="446088" y="1463675"/>
          <a:ext cx="8318500" cy="505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сельское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поселение</a:t>
            </a:r>
          </a:p>
        </p:txBody>
      </p:sp>
      <p:sp>
        <p:nvSpPr>
          <p:cNvPr id="44039" name="TextBox 2"/>
          <p:cNvSpPr txBox="1">
            <a:spLocks noChangeArrowheads="1"/>
          </p:cNvSpPr>
          <p:nvPr/>
        </p:nvSpPr>
        <p:spPr bwMode="auto">
          <a:xfrm>
            <a:off x="6876256" y="1113632"/>
            <a:ext cx="1728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Palatino Linotype" pitchFamily="18" charset="0"/>
              </a:rPr>
              <a:t>(тыс. рублей)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4079329063"/>
              </p:ext>
            </p:extLst>
          </p:nvPr>
        </p:nvGraphicFramePr>
        <p:xfrm>
          <a:off x="0" y="928670"/>
          <a:ext cx="9144000" cy="5956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250404" y="692696"/>
            <a:ext cx="8892480" cy="43204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Сандатовского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сельского поселения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4213" y="801688"/>
            <a:ext cx="796766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расходов бюджета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Сандатовского сельского поселения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годах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99060995"/>
              </p:ext>
            </p:extLst>
          </p:nvPr>
        </p:nvGraphicFramePr>
        <p:xfrm>
          <a:off x="239376" y="1340768"/>
          <a:ext cx="872511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4213" y="801688"/>
            <a:ext cx="79676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расходов бюджета на реализацию муниципальных программ в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годах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986671554"/>
              </p:ext>
            </p:extLst>
          </p:nvPr>
        </p:nvGraphicFramePr>
        <p:xfrm>
          <a:off x="0" y="1412776"/>
          <a:ext cx="903649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Схема 28"/>
          <p:cNvGraphicFramePr/>
          <p:nvPr>
            <p:extLst>
              <p:ext uri="{D42A27DB-BD31-4B8C-83A1-F6EECF244321}">
                <p14:modId xmlns:p14="http://schemas.microsoft.com/office/powerpoint/2010/main" xmlns="" val="1665770797"/>
              </p:ext>
            </p:extLst>
          </p:nvPr>
        </p:nvGraphicFramePr>
        <p:xfrm>
          <a:off x="0" y="654500"/>
          <a:ext cx="9144000" cy="620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68425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656692"/>
          <a:ext cx="914400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2770" name="TextBox 4"/>
          <p:cNvSpPr txBox="1">
            <a:spLocks noChangeArrowheads="1"/>
          </p:cNvSpPr>
          <p:nvPr/>
        </p:nvSpPr>
        <p:spPr bwMode="auto">
          <a:xfrm>
            <a:off x="6443663" y="3860800"/>
            <a:ext cx="20891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экономического роста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647700"/>
          </a:xfrm>
        </p:spPr>
        <p:txBody>
          <a:bodyPr/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tx2">
                    <a:lumMod val="50000"/>
                  </a:schemeClr>
                </a:solidFill>
              </a:rPr>
              <a:t>Обеспечение исполнения функций органов местного самоуправления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62191358"/>
              </p:ext>
            </p:extLst>
          </p:nvPr>
        </p:nvGraphicFramePr>
        <p:xfrm>
          <a:off x="457200" y="1628800"/>
          <a:ext cx="85072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H="1">
            <a:off x="2125301" y="3041650"/>
            <a:ext cx="360363" cy="360363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163214" y="4196132"/>
            <a:ext cx="360363" cy="360362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765175"/>
            <a:ext cx="9144000" cy="431800"/>
          </a:xfrm>
        </p:spPr>
        <p:txBody>
          <a:bodyPr wrap="square" tIns="11340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7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Основные параметры проекта бюджета Сандатовского сельского поселения на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2020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год и плановый период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2021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2022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годов</a:t>
            </a:r>
          </a:p>
        </p:txBody>
      </p:sp>
      <p:graphicFrame>
        <p:nvGraphicFramePr>
          <p:cNvPr id="30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1086007"/>
              </p:ext>
            </p:extLst>
          </p:nvPr>
        </p:nvGraphicFramePr>
        <p:xfrm>
          <a:off x="395288" y="1268413"/>
          <a:ext cx="8605868" cy="5452520"/>
        </p:xfrm>
        <a:graphic>
          <a:graphicData uri="http://schemas.openxmlformats.org/drawingml/2006/table">
            <a:tbl>
              <a:tblPr/>
              <a:tblGrid>
                <a:gridCol w="11170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33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81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94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558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6329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6329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4544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9935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Показатель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2018 год 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2019 год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2020 год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Изменения к 2018 году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Изменения к 2019 году </a:t>
                      </a: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2021 год 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8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Решение Собрания депутатов  Сандатовского сельского поселения от 22.12.2017 №83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Решение Собрания депутатов  Сандатовского сельского поселения от 25.12.2018 №119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7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Проект решения собрания депутатов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Проект решения собрания депутатов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Проект решения собрания депутатов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12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(первоначально утвержденный)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(первоначально утвержденный)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27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I.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Доходы, всего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12 150,90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14 890,80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15 718,40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3 567,50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827,60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14 957,90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15 529,20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292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из них: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805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налоговые и неналоговые доходы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8 938,10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10 810,90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12 216,10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3 278,00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1 405,20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12 790,80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13 566,90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7487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безвозмездные поступления из областного бюджета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3 212,80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4 079,90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3 502,30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289,50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-577,60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2 167,10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1 962,30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65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II.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Расходы, всего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12 150,90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14 890,80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15 718,40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3 567,50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827,60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14 957,90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15 529,20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556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III.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Дефицит (-), профицит (+)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21779" y="-25175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654050"/>
            <a:ext cx="8228012" cy="471488"/>
          </a:xfrm>
        </p:spPr>
        <p:txBody>
          <a:bodyPr wrap="square" tIns="21168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28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Сандатовского поселения на </a:t>
            </a: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" y="1125538"/>
            <a:ext cx="1871663" cy="563562"/>
          </a:xfrm>
        </p:spPr>
        <p:txBody>
          <a:bodyPr tIns="17640"/>
          <a:lstStyle/>
          <a:p>
            <a:pPr marL="0" indent="0" algn="ctr" eaLnBrk="1" hangingPunct="1">
              <a:lnSpc>
                <a:spcPct val="90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  <a:p>
            <a:pPr marL="0" indent="0" algn="ctr" eaLnBrk="1" hangingPunct="1">
              <a:lnSpc>
                <a:spcPct val="90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15718,4 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011863" y="1125538"/>
            <a:ext cx="201612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7640" rIns="0" bIns="0"/>
          <a:lstStyle/>
          <a:p>
            <a:pPr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pPr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15718,4</a:t>
            </a: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1779265"/>
            <a:ext cx="1846152" cy="785639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3097,4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2643182"/>
            <a:ext cx="1846152" cy="1008112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Единый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сельскохозяйствен-ный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2097,2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0100" y="3857628"/>
            <a:ext cx="1846152" cy="720080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Земельный налог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4633,7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00100" y="4714884"/>
            <a:ext cx="1846152" cy="936104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Финансовая помощь из других бюджетов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3502,3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00100" y="5715016"/>
            <a:ext cx="1846152" cy="785639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доходы            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2387,8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76256" y="1777355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136,5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858016" y="2571744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ЖКХ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1695,1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858016" y="3357562"/>
            <a:ext cx="2088232" cy="648072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8,0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76256" y="4369643"/>
            <a:ext cx="2088232" cy="571525"/>
          </a:xfrm>
          <a:prstGeom prst="rect">
            <a:avLst/>
          </a:prstGeom>
          <a:noFill/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858016" y="4357694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ВУС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208,0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858016" y="5214950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8340,1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858016" y="6072206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расходы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5330,7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263650" y="1387125"/>
            <a:ext cx="1198080" cy="290468"/>
          </a:xfrm>
          <a:prstGeom prst="rect">
            <a:avLst/>
          </a:prstGeom>
          <a:noFill/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279964" y="1318728"/>
            <a:ext cx="1198080" cy="290468"/>
          </a:xfrm>
          <a:prstGeom prst="rect">
            <a:avLst/>
          </a:prstGeom>
          <a:noFill/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3" name="Управляющая кнопка: далее 2">
            <a:hlinkClick r:id="rId3" action="ppaction://hlinksldjump" highlightClick="1"/>
          </p:cNvPr>
          <p:cNvSpPr/>
          <p:nvPr/>
        </p:nvSpPr>
        <p:spPr>
          <a:xfrm>
            <a:off x="8591550" y="679450"/>
            <a:ext cx="552450" cy="498475"/>
          </a:xfrm>
          <a:prstGeom prst="actionButtonForwardNex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286116" y="1785926"/>
            <a:ext cx="2428892" cy="3214710"/>
          </a:xfrm>
          <a:prstGeom prst="ellipse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Численность населения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5,0 тыс. человек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0400"/>
            <a:ext cx="8229600" cy="4762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2500"/>
              </a:lnSpc>
              <a:defRPr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собственных доходов бюджета Сандатовского сельского поселения</a:t>
            </a:r>
          </a:p>
        </p:txBody>
      </p:sp>
      <p:graphicFrame>
        <p:nvGraphicFramePr>
          <p:cNvPr id="3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76491498"/>
              </p:ext>
            </p:extLst>
          </p:nvPr>
        </p:nvGraphicFramePr>
        <p:xfrm>
          <a:off x="285720" y="1214423"/>
          <a:ext cx="8569325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8915" name="Прямоугольник 2"/>
          <p:cNvSpPr>
            <a:spLocks noChangeArrowheads="1"/>
          </p:cNvSpPr>
          <p:nvPr/>
        </p:nvSpPr>
        <p:spPr bwMode="auto">
          <a:xfrm>
            <a:off x="6918325" y="1222375"/>
            <a:ext cx="1355725" cy="304800"/>
          </a:xfrm>
          <a:prstGeom prst="rect">
            <a:avLst/>
          </a:prstGeom>
          <a:solidFill>
            <a:srgbClr val="000000">
              <a:alpha val="0"/>
            </a:srgbClr>
          </a:solidFill>
          <a:ln w="9525" algn="ctr">
            <a:solidFill>
              <a:srgbClr val="FFFFFF">
                <a:alpha val="0"/>
              </a:srgbClr>
            </a:solidFill>
            <a:round/>
            <a:headEnd/>
            <a:tailEnd/>
          </a:ln>
        </p:spPr>
        <p:txBody>
          <a:bodyPr/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(тыс. рублей)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1196975"/>
            <a:ext cx="8650288" cy="4318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собственных доходов бюджета Сандатовского поселения в </a:t>
            </a: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7520353"/>
              </p:ext>
            </p:extLst>
          </p:nvPr>
        </p:nvGraphicFramePr>
        <p:xfrm>
          <a:off x="50800" y="1824038"/>
          <a:ext cx="8928100" cy="4649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244" y="0"/>
            <a:ext cx="9144000" cy="46759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сельское </a:t>
            </a: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поселение</a:t>
            </a:r>
            <a:endParaRPr lang="ru-RU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654050"/>
            <a:ext cx="8229600" cy="6762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2000"/>
              </a:lnSpc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поступления налога на доходы физических лиц в бюджет Сандатовского сельского поселения</a:t>
            </a: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1868819"/>
              </p:ext>
            </p:extLst>
          </p:nvPr>
        </p:nvGraphicFramePr>
        <p:xfrm>
          <a:off x="1619250" y="1487488"/>
          <a:ext cx="7345363" cy="503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4953" y="1772816"/>
            <a:ext cx="1874168" cy="14401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79512" y="4077072"/>
            <a:ext cx="1800200" cy="18937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6344</TotalTime>
  <Words>629</Words>
  <Application>Microsoft Office PowerPoint</Application>
  <PresentationFormat>Экран (4:3)</PresentationFormat>
  <Paragraphs>196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Слайд 1</vt:lpstr>
      <vt:lpstr>Слайд 2</vt:lpstr>
      <vt:lpstr>Слайд 3</vt:lpstr>
      <vt:lpstr>Обеспечение исполнения функций органов местного самоуправления</vt:lpstr>
      <vt:lpstr>Основные параметры проекта бюджета Сандатовского сельского поселения на 2020 год и плановый период 2021 и 2022 годов</vt:lpstr>
      <vt:lpstr>Основные параметры бюджета Сандатовского поселения на 2020 год</vt:lpstr>
      <vt:lpstr>Динамика собственных доходов бюджета Сандатовского сельского поселения</vt:lpstr>
      <vt:lpstr>         Структура собственных доходов бюджета Сандатовского поселения в 2020 году</vt:lpstr>
      <vt:lpstr>Динамика поступления налога на доходы физических лиц в бюджет Сандатовского сельского поселения</vt:lpstr>
      <vt:lpstr>Безвозмездные поступления</vt:lpstr>
      <vt:lpstr>Расходы бюджета Сандатовского сельского поселения на 2020 год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581</cp:revision>
  <cp:lastPrinted>2016-12-13T07:50:05Z</cp:lastPrinted>
  <dcterms:created xsi:type="dcterms:W3CDTF">2013-11-19T11:15:28Z</dcterms:created>
  <dcterms:modified xsi:type="dcterms:W3CDTF">2019-11-15T07:55:41Z</dcterms:modified>
</cp:coreProperties>
</file>