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552" r:id="rId5"/>
    <p:sldId id="281" r:id="rId6"/>
    <p:sldId id="499" r:id="rId7"/>
    <p:sldId id="419" r:id="rId8"/>
    <p:sldId id="422" r:id="rId9"/>
    <p:sldId id="423" r:id="rId10"/>
    <p:sldId id="437" r:id="rId11"/>
    <p:sldId id="429" r:id="rId12"/>
    <p:sldId id="440" r:id="rId13"/>
    <p:sldId id="553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9" autoAdjust="0"/>
  </p:normalViewPr>
  <p:slideViewPr>
    <p:cSldViewPr>
      <p:cViewPr varScale="1">
        <p:scale>
          <a:sx n="71" d="100"/>
          <a:sy n="71" d="100"/>
        </p:scale>
        <p:origin x="-1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72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8577713602736858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5542,2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26,5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EFA-BB13-48ED833A34C4}"/>
                </c:ext>
              </c:extLst>
            </c:dLbl>
            <c:dLbl>
              <c:idx val="1"/>
              <c:layout>
                <c:manualLayout>
                  <c:x val="9.3897608732654486E-2"/>
                  <c:y val="-0.1459607936282948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5541,2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27,1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5503,5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25,9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5542.2</c:v>
                </c:pt>
                <c:pt idx="1">
                  <c:v>5541.2</c:v>
                </c:pt>
                <c:pt idx="2">
                  <c:v>5505.3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52E-2"/>
                  <c:y val="-9.12254960176846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21646,8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2F-4EFA-BB13-48ED833A34C4}"/>
                </c:ext>
              </c:extLst>
            </c:dLbl>
            <c:dLbl>
              <c:idx val="1"/>
              <c:layout>
                <c:manualLayout>
                  <c:x val="3.5493827160494033E-2"/>
                  <c:y val="-6.08169973451232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21418,1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234567901234688E-2"/>
                  <c:y val="-6.08169973451232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21230,9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20946.400000000001</c:v>
                </c:pt>
                <c:pt idx="1">
                  <c:v>20441.400000000001</c:v>
                </c:pt>
                <c:pt idx="2">
                  <c:v>28383.1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Столбец7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Столбец8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</c:numCache>
            </c:numRef>
          </c:val>
        </c:ser>
        <c:shape val="cylinder"/>
        <c:axId val="108515328"/>
        <c:axId val="108516864"/>
        <c:axId val="0"/>
      </c:bar3DChart>
      <c:catAx>
        <c:axId val="10851532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08516864"/>
        <c:crosses val="autoZero"/>
        <c:auto val="1"/>
        <c:lblAlgn val="ctr"/>
        <c:lblOffset val="100"/>
      </c:catAx>
      <c:valAx>
        <c:axId val="108516864"/>
        <c:scaling>
          <c:orientation val="minMax"/>
        </c:scaling>
        <c:axPos val="b"/>
        <c:majorGridlines/>
        <c:numFmt formatCode="General" sourceLinked="1"/>
        <c:tickLblPos val="none"/>
        <c:crossAx val="1085153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823"/>
          <c:y val="0.39872748813350362"/>
          <c:w val="0.32688901562989353"/>
          <c:h val="0.6012725118664975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9.916393648274513E-2"/>
          <c:y val="1.6800860030428518E-2"/>
          <c:w val="0.9508845008782425"/>
          <c:h val="0.88101119882841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2019             (факт)</c:v>
                </c:pt>
                <c:pt idx="1">
                  <c:v>2020             (оценка)</c:v>
                </c:pt>
                <c:pt idx="2">
                  <c:v>2021          (проект)</c:v>
                </c:pt>
                <c:pt idx="3">
                  <c:v>2022             (проект)</c:v>
                </c:pt>
                <c:pt idx="4">
                  <c:v>2022            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5"/>
                <c:pt idx="0">
                  <c:v>11268.2</c:v>
                </c:pt>
                <c:pt idx="1">
                  <c:v>11779</c:v>
                </c:pt>
                <c:pt idx="2">
                  <c:v>11023.2</c:v>
                </c:pt>
                <c:pt idx="3">
                  <c:v>11669.9</c:v>
                </c:pt>
                <c:pt idx="4">
                  <c:v>11984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141616256"/>
        <c:axId val="141617792"/>
        <c:axId val="123337792"/>
      </c:bar3DChart>
      <c:catAx>
        <c:axId val="1416162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617792"/>
        <c:crosses val="autoZero"/>
        <c:auto val="1"/>
        <c:lblAlgn val="ctr"/>
        <c:lblOffset val="100"/>
      </c:catAx>
      <c:valAx>
        <c:axId val="141617792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616256"/>
        <c:crosses val="autoZero"/>
        <c:crossBetween val="between"/>
      </c:valAx>
      <c:serAx>
        <c:axId val="123337792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1617792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11023,2</a:t>
            </a:r>
          </a:p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endParaRPr lang="ru-RU" sz="1516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409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11023,2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123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7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400" b="1" i="1" baseline="0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0.23015095435082369</c:v>
                </c:pt>
                <c:pt idx="1">
                  <c:v>0.42203715799404912</c:v>
                </c:pt>
                <c:pt idx="2">
                  <c:v>7.7218956382901521E-2</c:v>
                </c:pt>
                <c:pt idx="3">
                  <c:v>0.12350315697801015</c:v>
                </c:pt>
                <c:pt idx="4">
                  <c:v>0.14336127440307714</c:v>
                </c:pt>
                <c:pt idx="5">
                  <c:v>2.6308150083460369E-3</c:v>
                </c:pt>
                <c:pt idx="6">
                  <c:v>1.0976848827926554E-3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11 023,2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2537</c:v>
                </c:pt>
                <c:pt idx="1">
                  <c:v>4652.2</c:v>
                </c:pt>
                <c:pt idx="2">
                  <c:v>851.2</c:v>
                </c:pt>
                <c:pt idx="3">
                  <c:v>1361.4</c:v>
                </c:pt>
                <c:pt idx="4">
                  <c:v>1580.3</c:v>
                </c:pt>
                <c:pt idx="5">
                  <c:v>29</c:v>
                </c:pt>
                <c:pt idx="6">
                  <c:v>12.1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12 023,2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13 023,2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825405181393577"/>
          <c:y val="9.3267498059588616E-2"/>
          <c:w val="0.33522193971841746"/>
          <c:h val="0.81808091424402885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1051"/>
          <c:h val="0.7757901685992090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3229994215398214E-3"/>
                  <c:y val="-0.3574224802700444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3.8115202747638212E-3"/>
                  <c:y val="-0.2082020004617707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5.3509949065824866E-3"/>
                  <c:y val="-0.233886828966533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9038E-3"/>
                  <c:y val="-0.2423505654104703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5E-3"/>
                  <c:y val="-0.318880149577032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5301268268667413E-2"/>
                  <c:y val="-0.289619582930238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2019 (факт)</c:v>
                </c:pt>
                <c:pt idx="1">
                  <c:v>2020 (оценка)</c:v>
                </c:pt>
                <c:pt idx="2">
                  <c:v>2021 (проект)</c:v>
                </c:pt>
                <c:pt idx="3">
                  <c:v>2022 (проект)</c:v>
                </c:pt>
                <c:pt idx="4">
                  <c:v>2023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2733.5</c:v>
                </c:pt>
                <c:pt idx="1">
                  <c:v>2860.3</c:v>
                </c:pt>
                <c:pt idx="2">
                  <c:v>2537</c:v>
                </c:pt>
                <c:pt idx="3">
                  <c:v>2714.6</c:v>
                </c:pt>
                <c:pt idx="4">
                  <c:v>2904.6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2019 (факт)</c:v>
                </c:pt>
                <c:pt idx="1">
                  <c:v>2020 (оценка)</c:v>
                </c:pt>
                <c:pt idx="2">
                  <c:v>2021 (проект)</c:v>
                </c:pt>
                <c:pt idx="3">
                  <c:v>2022 (проект)</c:v>
                </c:pt>
                <c:pt idx="4">
                  <c:v>2023 (проект)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6"/>
              </c:numCache>
            </c:numRef>
          </c:val>
        </c:ser>
        <c:shape val="cylinder"/>
        <c:axId val="144926592"/>
        <c:axId val="144928128"/>
        <c:axId val="0"/>
      </c:bar3DChart>
      <c:catAx>
        <c:axId val="1449265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928128"/>
        <c:crosses val="autoZero"/>
        <c:auto val="1"/>
        <c:lblAlgn val="ctr"/>
        <c:lblOffset val="100"/>
      </c:catAx>
      <c:valAx>
        <c:axId val="14492812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926592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view3D>
      <c:depthPercent val="100"/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9565217391304282"/>
          <c:y val="3.0131826741996232E-2"/>
          <c:w val="0.63615560640732494"/>
          <c:h val="0.7721280602636553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6259902626675595E-2"/>
                  <c:y val="-8.28960144909604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1.6866021518302621E-2"/>
                  <c:y val="-1.453787792553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/>
                      <a:t>9105,4</a:t>
                    </a:r>
                  </a:p>
                  <a:p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6053E-2"/>
                  <c:y val="-9.375000000000063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Лист1!$B$2:$B$7</c:f>
              <c:numCache>
                <c:formatCode>_-* #,##0.0_р_._-;\-* #,##0.0_р_._-;_-* "-"?_р_._-;_-@_-</c:formatCode>
                <c:ptCount val="6"/>
                <c:pt idx="0">
                  <c:v>5539.6</c:v>
                </c:pt>
                <c:pt idx="1">
                  <c:v>10785.9</c:v>
                </c:pt>
                <c:pt idx="2">
                  <c:v>9105.4</c:v>
                </c:pt>
                <c:pt idx="3">
                  <c:v>9748.2000000000007</c:v>
                </c:pt>
                <c:pt idx="4">
                  <c:v>9662.799999999992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</c:numCache>
            </c:numRef>
          </c:val>
        </c:ser>
        <c:gapWidth val="62"/>
        <c:gapDepth val="242"/>
        <c:shape val="box"/>
        <c:axId val="145252736"/>
        <c:axId val="145254272"/>
        <c:axId val="0"/>
      </c:bar3DChart>
      <c:catAx>
        <c:axId val="145252736"/>
        <c:scaling>
          <c:orientation val="minMax"/>
        </c:scaling>
        <c:axPos val="b"/>
        <c:numFmt formatCode="General" sourceLinked="1"/>
        <c:tickLblPos val="nextTo"/>
        <c:crossAx val="145254272"/>
        <c:crosses val="autoZero"/>
        <c:auto val="1"/>
        <c:lblAlgn val="ctr"/>
        <c:lblOffset val="100"/>
      </c:catAx>
      <c:valAx>
        <c:axId val="145254272"/>
        <c:scaling>
          <c:logBase val="10"/>
          <c:orientation val="minMax"/>
          <c:min val="1000"/>
        </c:scaling>
        <c:axPos val="l"/>
        <c:majorGridlines/>
        <c:numFmt formatCode="_-* #,##0.0_р_._-;\-* #,##0.0_р_._-;_-* &quot;-&quot;?_р_._-;_-@_-" sourceLinked="1"/>
        <c:tickLblPos val="nextTo"/>
        <c:crossAx val="145252736"/>
        <c:crosses val="autoZero"/>
        <c:crossBetween val="between"/>
        <c:min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24942791762014"/>
          <c:y val="0.39171374764595207"/>
          <c:w val="0.13817479112820819"/>
          <c:h val="0.3268750897024111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43"/>
          <c:y val="5.3570374015748032E-2"/>
          <c:w val="0.84132891360019724"/>
          <c:h val="0.810861712598429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7.9519896134284812E-3"/>
                  <c:y val="-5.1640283211775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16757.5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17026.900000000001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19832.3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6737320965048933E-2"/>
                  <c:y val="0.125987502890069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21230.9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1.8922393202517002E-2"/>
                  <c:y val="0.114401703114068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21418.1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9-473C-B20D-52B026F8230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>
                <c:manualLayout>
                  <c:x val="1.1644549663087559E-2"/>
                  <c:y val="8.81846461504282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_-* #,##0.0_р_._-;\-* #,##0.0_р_._-;_-* "-"?_р_._-;_-@_-</c:formatCode>
                <c:ptCount val="1"/>
                <c:pt idx="0">
                  <c:v>21646.799999999996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29-473C-B20D-52B026F82307}"/>
            </c:ext>
          </c:extLst>
        </c:ser>
        <c:dLbls>
          <c:showVal val="1"/>
        </c:dLbls>
        <c:shape val="cone"/>
        <c:axId val="153519616"/>
        <c:axId val="153521152"/>
        <c:axId val="0"/>
      </c:bar3DChart>
      <c:catAx>
        <c:axId val="153519616"/>
        <c:scaling>
          <c:orientation val="minMax"/>
        </c:scaling>
        <c:delete val="1"/>
        <c:axPos val="b"/>
        <c:numFmt formatCode="General" sourceLinked="0"/>
        <c:tickLblPos val="none"/>
        <c:crossAx val="153521152"/>
        <c:crosses val="autoZero"/>
        <c:auto val="1"/>
        <c:lblAlgn val="ctr"/>
        <c:lblOffset val="100"/>
      </c:catAx>
      <c:valAx>
        <c:axId val="153521152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crossAx val="15351961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43"/>
          <c:y val="5.3570374015748032E-2"/>
          <c:w val="0.84132891360019724"/>
          <c:h val="0.810861712598429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-4.7359621286237087E-2"/>
                  <c:y val="3.058631623513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11023.2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год2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10462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8810.1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год2</c:v>
                </c:pt>
              </c:strCache>
            </c:strRef>
          </c:tx>
          <c:dLbls>
            <c:dLbl>
              <c:idx val="0"/>
              <c:layout>
                <c:manualLayout>
                  <c:x val="9.4594774256193531E-3"/>
                  <c:y val="6.819062146248043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8713.7000000000007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>
                <c:manualLayout>
                  <c:x val="1.6011255786745202E-2"/>
                  <c:y val="4.7667376297528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9-44E8-BA05-AACDCC368B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8617.6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9-44E8-BA05-AACDCC368B6E}"/>
            </c:ext>
          </c:extLst>
        </c:ser>
        <c:dLbls>
          <c:showVal val="1"/>
        </c:dLbls>
        <c:shape val="cone"/>
        <c:axId val="153473408"/>
        <c:axId val="153474944"/>
        <c:axId val="0"/>
      </c:bar3DChart>
      <c:catAx>
        <c:axId val="153473408"/>
        <c:scaling>
          <c:orientation val="minMax"/>
        </c:scaling>
        <c:delete val="1"/>
        <c:axPos val="b"/>
        <c:numFmt formatCode="General" sourceLinked="0"/>
        <c:tickLblPos val="none"/>
        <c:crossAx val="153474944"/>
        <c:crosses val="autoZero"/>
        <c:auto val="1"/>
        <c:lblAlgn val="ctr"/>
        <c:lblOffset val="100"/>
      </c:catAx>
      <c:valAx>
        <c:axId val="153474944"/>
        <c:scaling>
          <c:orientation val="minMax"/>
          <c:max val="16000"/>
          <c:min val="2000"/>
        </c:scaling>
        <c:axPos val="l"/>
        <c:majorGridlines/>
        <c:numFmt formatCode="_-* #,##0.0_р_._-;\-* #,##0.0_р_._-;_-* &quot;-&quot;?_р_._-;_-@_-" sourceLinked="1"/>
        <c:tickLblPos val="nextTo"/>
        <c:crossAx val="1534734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Проект бюджета Сандатовского сельского поселения Сальского района на 2021год и плановый период 2022и 2023годов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Сандатовского сельского поселения на 2021 – 2023 годы (Постановление Администрации Сандатовского сельского поселения № 76 от 12.10.2020)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Сандатовского сельского поселения </a:t>
          </a:r>
          <a:r>
            <a:rPr lang="ru-RU" sz="160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 2021 – 2023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Сандатовского сельского поселения </a:t>
          </a:r>
          <a:r>
            <a:rPr lang="ru-RU" sz="160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№ 77 от 21.10.2020)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Сандатовского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Сандатовского 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Сандатовского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21230,9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2229,9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10,5%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6572,2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31,0%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207,3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8,0 тыс. рублей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или 0, 00%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145,1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0,7%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6480,9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30,5%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47C573-45C3-4901-90CA-365B7E125361}">
      <dgm:prSet/>
      <dgm:spPr/>
      <dgm:t>
        <a:bodyPr/>
        <a:lstStyle/>
        <a:p>
          <a:endParaRPr lang="ru-RU"/>
        </a:p>
      </dgm:t>
    </dgm:pt>
    <dgm:pt modelId="{27F9BFD1-4FB4-47CA-B242-7CEAAEC8F467}" type="parTrans" cxnId="{0DA78FD8-401B-4178-8D54-227B51371E4F}">
      <dgm:prSet/>
      <dgm:spPr/>
      <dgm:t>
        <a:bodyPr/>
        <a:lstStyle/>
        <a:p>
          <a:endParaRPr lang="ru-RU"/>
        </a:p>
      </dgm:t>
    </dgm:pt>
    <dgm:pt modelId="{16BF47B6-7869-493D-86D9-EBF2743CB108}" type="sibTrans" cxnId="{0DA78FD8-401B-4178-8D54-227B51371E4F}">
      <dgm:prSet/>
      <dgm:spPr/>
      <dgm:t>
        <a:bodyPr/>
        <a:lstStyle/>
        <a:p>
          <a:endParaRPr lang="ru-RU"/>
        </a:p>
      </dgm:t>
    </dgm:pt>
    <dgm:pt modelId="{7A81473B-319A-4BA8-9457-218A0FE414E3}">
      <dgm:prSet/>
      <dgm:spPr/>
      <dgm:t>
        <a:bodyPr/>
        <a:lstStyle/>
        <a:p>
          <a:endParaRPr lang="ru-RU"/>
        </a:p>
      </dgm:t>
    </dgm:pt>
    <dgm:pt modelId="{216E4827-D3D9-48F1-829A-8D6AC6D6D05C}" type="parTrans" cxnId="{501F2034-EF5D-4F69-A9F4-D01A82964CF7}">
      <dgm:prSet/>
      <dgm:spPr/>
      <dgm:t>
        <a:bodyPr/>
        <a:lstStyle/>
        <a:p>
          <a:endParaRPr lang="ru-RU"/>
        </a:p>
      </dgm:t>
    </dgm:pt>
    <dgm:pt modelId="{B06164DA-D8FA-410B-A0FD-730B454D61A9}" type="sibTrans" cxnId="{501F2034-EF5D-4F69-A9F4-D01A82964CF7}">
      <dgm:prSet/>
      <dgm:spPr/>
      <dgm:t>
        <a:bodyPr/>
        <a:lstStyle/>
        <a:p>
          <a:endParaRPr lang="ru-RU"/>
        </a:p>
      </dgm:t>
    </dgm:pt>
    <dgm:pt modelId="{8BF5101F-211E-484A-8B7E-58D1BF51D22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5587,5 тыс. рублей  </a:t>
          </a:r>
        </a:p>
        <a:p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26,3%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C179D0B-0756-4D5E-BB69-52AFF1A9D891}" type="parTrans" cxnId="{B9FCD908-9AD6-49F8-A313-6EA21A3390E3}">
      <dgm:prSet/>
      <dgm:spPr/>
      <dgm:t>
        <a:bodyPr/>
        <a:lstStyle/>
        <a:p>
          <a:endParaRPr lang="ru-RU"/>
        </a:p>
      </dgm:t>
    </dgm:pt>
    <dgm:pt modelId="{6BD6FA8D-218E-47D9-A1C2-7A63104F75E4}" type="sibTrans" cxnId="{B9FCD908-9AD6-49F8-A313-6EA21A3390E3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2892" custLinFactNeighborY="-189"/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0" presStyleCnt="7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0" presStyleCnt="7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7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7" custScaleX="145447" custScaleY="145447" custRadScaleRad="134422" custRadScaleInc="-6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7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7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7" custScaleX="145447" custScaleY="145447" custRadScaleRad="158701" custRadScaleInc="-8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ScaleX="145447" custScaleY="145447" custRadScaleRad="107651" custRadScaleInc="-13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7" custScaleX="145447" custScaleY="145447" custRadScaleRad="115838" custRadScaleInc="-5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7" custAng="0" custScaleX="145447" custScaleY="145447" custRadScaleRad="152613" custRadScaleInc="-7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614C4-08A5-4A3E-8DF0-1BF6F672C7D4}" type="pres">
      <dgm:prSet presAssocID="{0C179D0B-0756-4D5E-BB69-52AFF1A9D891}" presName="Name9" presStyleLbl="parChTrans1D2" presStyleIdx="6" presStyleCnt="7"/>
      <dgm:spPr/>
      <dgm:t>
        <a:bodyPr/>
        <a:lstStyle/>
        <a:p>
          <a:endParaRPr lang="ru-RU"/>
        </a:p>
      </dgm:t>
    </dgm:pt>
    <dgm:pt modelId="{D3FFD523-4EF5-43EC-B093-2AAE59325B5B}" type="pres">
      <dgm:prSet presAssocID="{0C179D0B-0756-4D5E-BB69-52AFF1A9D891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6CD9DBD-2F4E-4FD8-BBD5-7D1437422F16}" type="pres">
      <dgm:prSet presAssocID="{8BF5101F-211E-484A-8B7E-58D1BF51D225}" presName="node" presStyleLbl="node1" presStyleIdx="6" presStyleCnt="7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0DA78FD8-401B-4178-8D54-227B51371E4F}" srcId="{1F8E4B7B-3190-492B-BA7B-9B52CE7D79BE}" destId="{1847C573-45C3-4901-90CA-365B7E125361}" srcOrd="1" destOrd="0" parTransId="{27F9BFD1-4FB4-47CA-B242-7CEAAEC8F467}" sibTransId="{16BF47B6-7869-493D-86D9-EBF2743CB108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501F2034-EF5D-4F69-A9F4-D01A82964CF7}" srcId="{1F8E4B7B-3190-492B-BA7B-9B52CE7D79BE}" destId="{7A81473B-319A-4BA8-9457-218A0FE414E3}" srcOrd="2" destOrd="0" parTransId="{216E4827-D3D9-48F1-829A-8D6AC6D6D05C}" sibTransId="{B06164DA-D8FA-410B-A0FD-730B454D61A9}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5ACFBEC7-7CC0-4601-A590-4C5A8801017B}" type="presOf" srcId="{0C179D0B-0756-4D5E-BB69-52AFF1A9D891}" destId="{5E0614C4-08A5-4A3E-8DF0-1BF6F672C7D4}" srcOrd="0" destOrd="0" presId="urn:microsoft.com/office/officeart/2005/8/layout/radial1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099AE4B2-01D6-49BF-B133-3FDD55C6E17F}" type="presOf" srcId="{8BF5101F-211E-484A-8B7E-58D1BF51D225}" destId="{66CD9DBD-2F4E-4FD8-BBD5-7D1437422F16}" srcOrd="0" destOrd="0" presId="urn:microsoft.com/office/officeart/2005/8/layout/radial1"/>
    <dgm:cxn modelId="{C3C51129-35E3-4AB3-AB09-93EE106180E2}" type="presOf" srcId="{0C179D0B-0756-4D5E-BB69-52AFF1A9D891}" destId="{D3FFD523-4EF5-43EC-B093-2AAE59325B5B}" srcOrd="1" destOrd="0" presId="urn:microsoft.com/office/officeart/2005/8/layout/radial1"/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F718F0FC-62BE-416F-9ADA-B34C235F42C9}" srcId="{B179D74B-D7BA-4ED1-A72F-D0DA76E8417A}" destId="{2A64F063-8E2B-4178-A591-FB7DC84F714A}" srcOrd="0" destOrd="0" parTransId="{0AA0458B-F171-4752-8952-9B01C6B0DB39}" sibTransId="{D9C56CFB-41C2-42EC-BF79-8976EAE3D7E1}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B9FCD908-9AD6-49F8-A313-6EA21A3390E3}" srcId="{B179D74B-D7BA-4ED1-A72F-D0DA76E8417A}" destId="{8BF5101F-211E-484A-8B7E-58D1BF51D225}" srcOrd="6" destOrd="0" parTransId="{0C179D0B-0756-4D5E-BB69-52AFF1A9D891}" sibTransId="{6BD6FA8D-218E-47D9-A1C2-7A63104F75E4}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8F74A537-D14F-4D05-911E-13C54DA127A9}" type="presParOf" srcId="{FC4E895A-5CB6-4776-9D34-BC12EF08CF61}" destId="{9A99AA90-6398-4A9E-9C90-9A289D0B4ED1}" srcOrd="1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2" destOrd="0" presId="urn:microsoft.com/office/officeart/2005/8/layout/radial1"/>
    <dgm:cxn modelId="{821B9EAF-C484-49ED-AF5A-F6F816AE4868}" type="presParOf" srcId="{FC4E895A-5CB6-4776-9D34-BC12EF08CF61}" destId="{D23AFAD6-9784-476C-B26A-F6CCAEF2A753}" srcOrd="3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4" destOrd="0" presId="urn:microsoft.com/office/officeart/2005/8/layout/radial1"/>
    <dgm:cxn modelId="{CDF08BF1-2669-4523-A14D-FD05257BE043}" type="presParOf" srcId="{FC4E895A-5CB6-4776-9D34-BC12EF08CF61}" destId="{1BB1C879-ADD1-46CE-9D67-364F5ECE1CD3}" srcOrd="5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6" destOrd="0" presId="urn:microsoft.com/office/officeart/2005/8/layout/radial1"/>
    <dgm:cxn modelId="{0450C529-9D5C-4494-ACCE-2D5C45601EF1}" type="presParOf" srcId="{FC4E895A-5CB6-4776-9D34-BC12EF08CF61}" destId="{A5A442AC-CDA8-474B-92EE-3D632F0EC957}" srcOrd="7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8" destOrd="0" presId="urn:microsoft.com/office/officeart/2005/8/layout/radial1"/>
    <dgm:cxn modelId="{94C56392-F4C3-4845-AA8B-778104C51656}" type="presParOf" srcId="{FC4E895A-5CB6-4776-9D34-BC12EF08CF61}" destId="{BC211171-4868-4B1B-8C84-7AFE7DA92B72}" srcOrd="9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0" destOrd="0" presId="urn:microsoft.com/office/officeart/2005/8/layout/radial1"/>
    <dgm:cxn modelId="{4AE23CFB-9B77-4EDF-8EFC-001B812DD3C3}" type="presParOf" srcId="{FC4E895A-5CB6-4776-9D34-BC12EF08CF61}" destId="{38A04AD7-3C30-42FD-9169-981E636C19E5}" srcOrd="11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2" destOrd="0" presId="urn:microsoft.com/office/officeart/2005/8/layout/radial1"/>
    <dgm:cxn modelId="{A9BED15B-37DF-4EBD-B86F-4657A0806FE9}" type="presParOf" srcId="{FC4E895A-5CB6-4776-9D34-BC12EF08CF61}" destId="{5E0614C4-08A5-4A3E-8DF0-1BF6F672C7D4}" srcOrd="13" destOrd="0" presId="urn:microsoft.com/office/officeart/2005/8/layout/radial1"/>
    <dgm:cxn modelId="{9D1B375E-FF9B-45AE-A0EA-A2BCF2E0622E}" type="presParOf" srcId="{5E0614C4-08A5-4A3E-8DF0-1BF6F672C7D4}" destId="{D3FFD523-4EF5-43EC-B093-2AAE59325B5B}" srcOrd="0" destOrd="0" presId="urn:microsoft.com/office/officeart/2005/8/layout/radial1"/>
    <dgm:cxn modelId="{41317733-0198-416E-9468-4412D6700585}" type="presParOf" srcId="{FC4E895A-5CB6-4776-9D34-BC12EF08CF61}" destId="{66CD9DBD-2F4E-4FD8-BBD5-7D1437422F16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2018 год и плановый период 2019 и 2020 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2018 – 2020 годы (Постановление Администрации Коммунарского сельского поселения № 263 от 06.10.2017)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2018 – 2020 годы (Постановление Администрации Коммунарского сельского поселения № 152 от 25.05.2017)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17293,4</a:t>
          </a: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1546,7 тыс. рублей или 8,9%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40,0 тыс. рублей  или 0,2%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4504,2 тыс. рублей  или 26%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4427,6 тыс. рублей  или 25,6%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6524,3 тыс. рублей  или 37,9%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173,3 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20 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0.81081</cdr:y>
    </cdr:from>
    <cdr:to>
      <cdr:x>0.16784</cdr:x>
      <cdr:y>0.87706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561786" y="3770838"/>
          <a:ext cx="353019" cy="145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</cdr:x>
      <cdr:y>0.86301</cdr:y>
    </cdr:from>
    <cdr:to>
      <cdr:x>0.17759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94693" y="3986437"/>
          <a:ext cx="360040" cy="14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4325" cy="4443413"/>
          </a:xfrm>
          <a:noFill/>
        </p:spPr>
        <p:txBody>
          <a:bodyPr wrap="none" lIns="83435" tIns="41717" rIns="83435" bIns="41717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A05-9E77-49A6-84BD-01DA97C11FC3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7E8D-CBC9-429E-808F-3050CCF7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24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85860"/>
            <a:ext cx="8194107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на 2021год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и 2023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1180984"/>
              </p:ext>
            </p:extLst>
          </p:nvPr>
        </p:nvGraphicFramePr>
        <p:xfrm>
          <a:off x="446088" y="1463675"/>
          <a:ext cx="8318500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079329063"/>
              </p:ext>
            </p:extLst>
          </p:nvPr>
        </p:nvGraphicFramePr>
        <p:xfrm>
          <a:off x="0" y="928670"/>
          <a:ext cx="9144000" cy="595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Сандатовского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99060995"/>
              </p:ext>
            </p:extLst>
          </p:nvPr>
        </p:nvGraphicFramePr>
        <p:xfrm>
          <a:off x="239376" y="1340768"/>
          <a:ext cx="87251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на реализацию муниципальных программ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86671554"/>
              </p:ext>
            </p:extLst>
          </p:nvPr>
        </p:nvGraphicFramePr>
        <p:xfrm>
          <a:off x="0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166577079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2191358"/>
              </p:ext>
            </p:extLst>
          </p:nvPr>
        </p:nvGraphicFramePr>
        <p:xfrm>
          <a:off x="457200" y="162880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проекта бюджета Сандатовского сельского поселения </a:t>
            </a:r>
            <a:r>
              <a:rPr lang="ru-RU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2021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 и плановый </a:t>
            </a:r>
            <a:r>
              <a:rPr lang="ru-RU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период 2022 и 2023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086007"/>
              </p:ext>
            </p:extLst>
          </p:nvPr>
        </p:nvGraphicFramePr>
        <p:xfrm>
          <a:off x="395288" y="1268413"/>
          <a:ext cx="8605868" cy="5452520"/>
        </p:xfrm>
        <a:graphic>
          <a:graphicData uri="http://schemas.openxmlformats.org/drawingml/2006/table">
            <a:tbl>
              <a:tblPr/>
              <a:tblGrid>
                <a:gridCol w="1117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9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5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32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32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54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93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году 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25.12.2018 №119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25.12.2019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14 890,80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20823,40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20128,60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5237,8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-694,8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21418,10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21646,8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из них: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налоговые и неналоговые доходы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10 810,90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11979,00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11023,20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-955,8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11669,9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11984,0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4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4 079,90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8844,40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9105,40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5025,5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261,00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9748,2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9662,8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14 890,80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20823,40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21230,90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6340,1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21418,1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21646,8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профицит (+)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-1102,3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654050"/>
            <a:ext cx="8228012" cy="471488"/>
          </a:xfrm>
        </p:spPr>
        <p:txBody>
          <a:bodyPr wrap="square" tIns="21168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8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Сандатовского поселения на 2021 год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1871663" cy="563562"/>
          </a:xfrm>
        </p:spPr>
        <p:txBody>
          <a:bodyPr tIns="17640"/>
          <a:lstStyle/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20128,6 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11863" y="1125538"/>
            <a:ext cx="2016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640" rIns="0" bIns="0"/>
          <a:lstStyle/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21230,9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9265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2537,0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643182"/>
            <a:ext cx="1846152" cy="100811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1580,3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857628"/>
            <a:ext cx="1846152" cy="72008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5503,4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714884"/>
            <a:ext cx="1846152" cy="936104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помощь из других бюджетов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9105,4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715016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доходы            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1402,5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1777355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145,1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257174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2229,9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357562"/>
            <a:ext cx="208823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4369643"/>
            <a:ext cx="2088232" cy="571525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435769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ВУС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207,3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214950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6572,2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6072206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12068,4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63650" y="1387125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79964" y="1318728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591550" y="679450"/>
            <a:ext cx="552450" cy="498475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86116" y="1785926"/>
            <a:ext cx="2428892" cy="321471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5,0 тыс.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Сандатовского сельского поселения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6491498"/>
              </p:ext>
            </p:extLst>
          </p:nvPr>
        </p:nvGraphicFramePr>
        <p:xfrm>
          <a:off x="285720" y="1214423"/>
          <a:ext cx="8569325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650288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Сандатовского поселения в 2021 году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520353"/>
              </p:ext>
            </p:extLst>
          </p:nvPr>
        </p:nvGraphicFramePr>
        <p:xfrm>
          <a:off x="0" y="1857364"/>
          <a:ext cx="9144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сельское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Сандатовского сельского поселения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1868819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6483</TotalTime>
  <Words>615</Words>
  <Application>Microsoft Office PowerPoint</Application>
  <PresentationFormat>Экран (4:3)</PresentationFormat>
  <Paragraphs>198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проекта бюджета Сандатовского сельского поселения на 2021 год и плановый период 2022 и 2023 годов</vt:lpstr>
      <vt:lpstr>Основные параметры бюджета Сандатовского поселения на 2021 год</vt:lpstr>
      <vt:lpstr>Динамика собственных доходов бюджета Сандатовского сельского поселения</vt:lpstr>
      <vt:lpstr>         Структура собственных доходов бюджета Сандатовского поселения в 2021 году</vt:lpstr>
      <vt:lpstr>Динамика поступления налога на доходы физических лиц в бюджет Сандатовского сельского поселения</vt:lpstr>
      <vt:lpstr>Безвозмездные поступления</vt:lpstr>
      <vt:lpstr>Расходы проекта  бюджета Сандатовского сельского поселения на 2021 год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611</cp:revision>
  <cp:lastPrinted>2016-12-13T07:50:05Z</cp:lastPrinted>
  <dcterms:created xsi:type="dcterms:W3CDTF">2013-11-19T11:15:28Z</dcterms:created>
  <dcterms:modified xsi:type="dcterms:W3CDTF">2021-03-23T05:24:49Z</dcterms:modified>
</cp:coreProperties>
</file>